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5.jpg" ContentType="image/jpg"/>
  <Override PartName="/ppt/media/image6.jpg" ContentType="image/jpg"/>
  <Override PartName="/ppt/notesSlides/notesSlide6.xml" ContentType="application/vnd.openxmlformats-officedocument.presentationml.notesSlide+xml"/>
  <Override PartName="/ppt/media/image7.jpg" ContentType="image/jpg"/>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9.jpg" ContentType="image/jpg"/>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0.jpg" ContentType="image/jpg"/>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1.jpg" ContentType="image/jpg"/>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16.jpg" ContentType="image/jp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image20.jpg" ContentType="image/jpg"/>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media/image21.jpg" ContentType="image/jpg"/>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0.xml" ContentType="application/vnd.openxmlformats-officedocument.presentationml.tags+xml"/>
  <Override PartName="/ppt/notesSlides/notesSlide47.xml" ContentType="application/vnd.openxmlformats-officedocument.presentationml.notesSlide+xml"/>
  <Override PartName="/ppt/tags/tag21.xml" ContentType="application/vnd.openxmlformats-officedocument.presentationml.tags+xml"/>
  <Override PartName="/ppt/notesSlides/notesSlide48.xml" ContentType="application/vnd.openxmlformats-officedocument.presentationml.notesSlide+xml"/>
  <Override PartName="/ppt/tags/tag22.xml" ContentType="application/vnd.openxmlformats-officedocument.presentationml.tags+xml"/>
  <Override PartName="/ppt/notesSlides/notesSlide49.xml" ContentType="application/vnd.openxmlformats-officedocument.presentationml.notesSlide+xml"/>
  <Override PartName="/ppt/tags/tag23.xml" ContentType="application/vnd.openxmlformats-officedocument.presentationml.tags+xml"/>
  <Override PartName="/ppt/notesSlides/notesSlide50.xml" ContentType="application/vnd.openxmlformats-officedocument.presentationml.notesSlide+xml"/>
  <Override PartName="/ppt/tags/tag24.xml" ContentType="application/vnd.openxmlformats-officedocument.presentationml.tags+xml"/>
  <Override PartName="/ppt/notesSlides/notesSlide51.xml" ContentType="application/vnd.openxmlformats-officedocument.presentationml.notesSlide+xml"/>
  <Override PartName="/ppt/tags/tag25.xml" ContentType="application/vnd.openxmlformats-officedocument.presentationml.tags+xml"/>
  <Override PartName="/ppt/notesSlides/notesSlide52.xml" ContentType="application/vnd.openxmlformats-officedocument.presentationml.notesSlide+xml"/>
  <Override PartName="/ppt/tags/tag26.xml" ContentType="application/vnd.openxmlformats-officedocument.presentationml.tags+xml"/>
  <Override PartName="/ppt/notesSlides/notesSlide53.xml" ContentType="application/vnd.openxmlformats-officedocument.presentationml.notesSlide+xml"/>
  <Override PartName="/ppt/tags/tag27.xml" ContentType="application/vnd.openxmlformats-officedocument.presentationml.tags+xml"/>
  <Override PartName="/ppt/notesSlides/notesSlide54.xml" ContentType="application/vnd.openxmlformats-officedocument.presentationml.notesSlide+xml"/>
  <Override PartName="/ppt/tags/tag28.xml" ContentType="application/vnd.openxmlformats-officedocument.presentationml.tags+xml"/>
  <Override PartName="/ppt/notesSlides/notesSlide55.xml" ContentType="application/vnd.openxmlformats-officedocument.presentationml.notesSlide+xml"/>
  <Override PartName="/ppt/tags/tag29.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0.xml" ContentType="application/vnd.openxmlformats-officedocument.presentationml.tags+xml"/>
  <Override PartName="/ppt/notesSlides/notesSlide67.xml" ContentType="application/vnd.openxmlformats-officedocument.presentationml.notesSlide+xml"/>
  <Override PartName="/ppt/tags/tag31.xml" ContentType="application/vnd.openxmlformats-officedocument.presentationml.tags+xml"/>
  <Override PartName="/ppt/notesSlides/notesSlide68.xml" ContentType="application/vnd.openxmlformats-officedocument.presentationml.notesSlide+xml"/>
  <Override PartName="/ppt/tags/tag32.xml" ContentType="application/vnd.openxmlformats-officedocument.presentationml.tags+xml"/>
  <Override PartName="/ppt/notesSlides/notesSlide69.xml" ContentType="application/vnd.openxmlformats-officedocument.presentationml.notesSlide+xml"/>
  <Override PartName="/ppt/tags/tag33.xml" ContentType="application/vnd.openxmlformats-officedocument.presentationml.tags+xml"/>
  <Override PartName="/ppt/notesSlides/notesSlide70.xml" ContentType="application/vnd.openxmlformats-officedocument.presentationml.notesSlide+xml"/>
  <Override PartName="/ppt/tags/tag34.xml" ContentType="application/vnd.openxmlformats-officedocument.presentationml.tags+xml"/>
  <Override PartName="/ppt/notesSlides/notesSlide71.xml" ContentType="application/vnd.openxmlformats-officedocument.presentationml.notesSlide+xml"/>
  <Override PartName="/ppt/tags/tag35.xml" ContentType="application/vnd.openxmlformats-officedocument.presentationml.tags+xml"/>
  <Override PartName="/ppt/notesSlides/notesSlide72.xml" ContentType="application/vnd.openxmlformats-officedocument.presentationml.notesSlide+xml"/>
  <Override PartName="/ppt/tags/tag36.xml" ContentType="application/vnd.openxmlformats-officedocument.presentationml.tags+xml"/>
  <Override PartName="/ppt/notesSlides/notesSlide73.xml" ContentType="application/vnd.openxmlformats-officedocument.presentationml.notesSlide+xml"/>
  <Override PartName="/ppt/tags/tag37.xml" ContentType="application/vnd.openxmlformats-officedocument.presentationml.tags+xml"/>
  <Override PartName="/ppt/notesSlides/notesSlide74.xml" ContentType="application/vnd.openxmlformats-officedocument.presentationml.notesSlide+xml"/>
  <Override PartName="/ppt/tags/tag38.xml" ContentType="application/vnd.openxmlformats-officedocument.presentationml.tags+xml"/>
  <Override PartName="/ppt/notesSlides/notesSlide75.xml" ContentType="application/vnd.openxmlformats-officedocument.presentationml.notesSlide+xml"/>
  <Override PartName="/ppt/tags/tag39.xml" ContentType="application/vnd.openxmlformats-officedocument.presentationml.tags+xml"/>
  <Override PartName="/ppt/notesSlides/notesSlide76.xml" ContentType="application/vnd.openxmlformats-officedocument.presentationml.notesSlide+xml"/>
  <Override PartName="/ppt/tags/tag40.xml" ContentType="application/vnd.openxmlformats-officedocument.presentationml.tags+xml"/>
  <Override PartName="/ppt/notesSlides/notesSlide77.xml" ContentType="application/vnd.openxmlformats-officedocument.presentationml.notesSlide+xml"/>
  <Override PartName="/ppt/tags/tag41.xml" ContentType="application/vnd.openxmlformats-officedocument.presentationml.tags+xml"/>
  <Override PartName="/ppt/notesSlides/notesSlide78.xml" ContentType="application/vnd.openxmlformats-officedocument.presentationml.notesSlide+xml"/>
  <Override PartName="/ppt/tags/tag42.xml" ContentType="application/vnd.openxmlformats-officedocument.presentationml.tags+xml"/>
  <Override PartName="/ppt/notesSlides/notesSlide79.xml" ContentType="application/vnd.openxmlformats-officedocument.presentationml.notesSlide+xml"/>
  <Override PartName="/ppt/tags/tag43.xml" ContentType="application/vnd.openxmlformats-officedocument.presentationml.tags+xml"/>
  <Override PartName="/ppt/notesSlides/notesSlide80.xml" ContentType="application/vnd.openxmlformats-officedocument.presentationml.notesSlide+xml"/>
  <Override PartName="/ppt/tags/tag44.xml" ContentType="application/vnd.openxmlformats-officedocument.presentationml.tags+xml"/>
  <Override PartName="/ppt/notesSlides/notesSlide81.xml" ContentType="application/vnd.openxmlformats-officedocument.presentationml.notesSlide+xml"/>
  <Override PartName="/ppt/tags/tag45.xml" ContentType="application/vnd.openxmlformats-officedocument.presentationml.tags+xml"/>
  <Override PartName="/ppt/notesSlides/notesSlide82.xml" ContentType="application/vnd.openxmlformats-officedocument.presentationml.notesSlide+xml"/>
  <Override PartName="/ppt/tags/tag46.xml" ContentType="application/vnd.openxmlformats-officedocument.presentationml.tags+xml"/>
  <Override PartName="/ppt/notesSlides/notesSlide83.xml" ContentType="application/vnd.openxmlformats-officedocument.presentationml.notesSlide+xml"/>
  <Override PartName="/ppt/tags/tag47.xml" ContentType="application/vnd.openxmlformats-officedocument.presentationml.tags+xml"/>
  <Override PartName="/ppt/notesSlides/notesSlide84.xml" ContentType="application/vnd.openxmlformats-officedocument.presentationml.notesSlide+xml"/>
  <Override PartName="/ppt/media/image42.jpg" ContentType="image/jpg"/>
  <Override PartName="/ppt/tags/tag48.xml" ContentType="application/vnd.openxmlformats-officedocument.presentationml.tags+xml"/>
  <Override PartName="/ppt/notesSlides/notesSlide85.xml" ContentType="application/vnd.openxmlformats-officedocument.presentationml.notesSlide+xml"/>
  <Override PartName="/ppt/media/image43.jpg" ContentType="image/jpg"/>
  <Override PartName="/ppt/tags/tag49.xml" ContentType="application/vnd.openxmlformats-officedocument.presentationml.tags+xml"/>
  <Override PartName="/ppt/notesSlides/notesSlide86.xml" ContentType="application/vnd.openxmlformats-officedocument.presentationml.notesSlide+xml"/>
  <Override PartName="/ppt/tags/tag50.xml" ContentType="application/vnd.openxmlformats-officedocument.presentationml.tags+xml"/>
  <Override PartName="/ppt/notesSlides/notesSlide87.xml" ContentType="application/vnd.openxmlformats-officedocument.presentationml.notesSlide+xml"/>
  <Override PartName="/ppt/tags/tag51.xml" ContentType="application/vnd.openxmlformats-officedocument.presentationml.tags+xml"/>
  <Override PartName="/ppt/notesSlides/notesSlide88.xml" ContentType="application/vnd.openxmlformats-officedocument.presentationml.notesSlide+xml"/>
  <Override PartName="/ppt/tags/tag52.xml" ContentType="application/vnd.openxmlformats-officedocument.presentationml.tags+xml"/>
  <Override PartName="/ppt/notesSlides/notesSlide89.xml" ContentType="application/vnd.openxmlformats-officedocument.presentationml.notesSlide+xml"/>
  <Override PartName="/ppt/tags/tag53.xml" ContentType="application/vnd.openxmlformats-officedocument.presentationml.tags+xml"/>
  <Override PartName="/ppt/notesSlides/notesSlide90.xml" ContentType="application/vnd.openxmlformats-officedocument.presentationml.notesSlide+xml"/>
  <Override PartName="/ppt/tags/tag54.xml" ContentType="application/vnd.openxmlformats-officedocument.presentationml.tags+xml"/>
  <Override PartName="/ppt/notesSlides/notesSlide91.xml" ContentType="application/vnd.openxmlformats-officedocument.presentationml.notesSlide+xml"/>
  <Override PartName="/ppt/tags/tag55.xml" ContentType="application/vnd.openxmlformats-officedocument.presentationml.tags+xml"/>
  <Override PartName="/ppt/notesSlides/notesSlide92.xml" ContentType="application/vnd.openxmlformats-officedocument.presentationml.notesSlide+xml"/>
  <Override PartName="/ppt/tags/tag56.xml" ContentType="application/vnd.openxmlformats-officedocument.presentationml.tags+xml"/>
  <Override PartName="/ppt/notesSlides/notesSlide93.xml" ContentType="application/vnd.openxmlformats-officedocument.presentationml.notesSlide+xml"/>
  <Override PartName="/ppt/media/image44.jpg" ContentType="image/jpg"/>
  <Override PartName="/ppt/tags/tag57.xml" ContentType="application/vnd.openxmlformats-officedocument.presentationml.tags+xml"/>
  <Override PartName="/ppt/notesSlides/notesSlide94.xml" ContentType="application/vnd.openxmlformats-officedocument.presentationml.notesSlide+xml"/>
  <Override PartName="/ppt/media/image45.jpg" ContentType="image/jpg"/>
  <Override PartName="/ppt/media/image46.jpg" ContentType="image/jpg"/>
  <Override PartName="/ppt/tags/tag58.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media/image47.jpg" ContentType="image/jpg"/>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media/image49.jpg" ContentType="image/jpg"/>
  <Override PartName="/ppt/notesSlides/notesSlide102.xml" ContentType="application/vnd.openxmlformats-officedocument.presentationml.notesSlide+xml"/>
  <Override PartName="/ppt/media/image5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3" r:id="rId2"/>
  </p:sldMasterIdLst>
  <p:notesMasterIdLst>
    <p:notesMasterId r:id="rId105"/>
  </p:notesMasterIdLst>
  <p:handoutMasterIdLst>
    <p:handoutMasterId r:id="rId106"/>
  </p:handoutMasterIdLst>
  <p:sldIdLst>
    <p:sldId id="824" r:id="rId3"/>
    <p:sldId id="776" r:id="rId4"/>
    <p:sldId id="771" r:id="rId5"/>
    <p:sldId id="773" r:id="rId6"/>
    <p:sldId id="775" r:id="rId7"/>
    <p:sldId id="774" r:id="rId8"/>
    <p:sldId id="772" r:id="rId9"/>
    <p:sldId id="582" r:id="rId10"/>
    <p:sldId id="592" r:id="rId11"/>
    <p:sldId id="753" r:id="rId12"/>
    <p:sldId id="743" r:id="rId13"/>
    <p:sldId id="593" r:id="rId14"/>
    <p:sldId id="744" r:id="rId15"/>
    <p:sldId id="745" r:id="rId16"/>
    <p:sldId id="749" r:id="rId17"/>
    <p:sldId id="594" r:id="rId18"/>
    <p:sldId id="755" r:id="rId19"/>
    <p:sldId id="756" r:id="rId20"/>
    <p:sldId id="759" r:id="rId21"/>
    <p:sldId id="761" r:id="rId22"/>
    <p:sldId id="760" r:id="rId23"/>
    <p:sldId id="751" r:id="rId24"/>
    <p:sldId id="754" r:id="rId25"/>
    <p:sldId id="596" r:id="rId26"/>
    <p:sldId id="595" r:id="rId27"/>
    <p:sldId id="597" r:id="rId28"/>
    <p:sldId id="598" r:id="rId29"/>
    <p:sldId id="712" r:id="rId30"/>
    <p:sldId id="713" r:id="rId31"/>
    <p:sldId id="777" r:id="rId32"/>
    <p:sldId id="778" r:id="rId33"/>
    <p:sldId id="779" r:id="rId34"/>
    <p:sldId id="780" r:id="rId35"/>
    <p:sldId id="781" r:id="rId36"/>
    <p:sldId id="782" r:id="rId37"/>
    <p:sldId id="783" r:id="rId38"/>
    <p:sldId id="784" r:id="rId39"/>
    <p:sldId id="785" r:id="rId40"/>
    <p:sldId id="786" r:id="rId41"/>
    <p:sldId id="793" r:id="rId42"/>
    <p:sldId id="794" r:id="rId43"/>
    <p:sldId id="795" r:id="rId44"/>
    <p:sldId id="798" r:id="rId45"/>
    <p:sldId id="799" r:id="rId46"/>
    <p:sldId id="797" r:id="rId47"/>
    <p:sldId id="800" r:id="rId48"/>
    <p:sldId id="436" r:id="rId49"/>
    <p:sldId id="658" r:id="rId50"/>
    <p:sldId id="657" r:id="rId51"/>
    <p:sldId id="554" r:id="rId52"/>
    <p:sldId id="602" r:id="rId53"/>
    <p:sldId id="603" r:id="rId54"/>
    <p:sldId id="604" r:id="rId55"/>
    <p:sldId id="636" r:id="rId56"/>
    <p:sldId id="638" r:id="rId57"/>
    <p:sldId id="637" r:id="rId58"/>
    <p:sldId id="674" r:id="rId59"/>
    <p:sldId id="675" r:id="rId60"/>
    <p:sldId id="665" r:id="rId61"/>
    <p:sldId id="666" r:id="rId62"/>
    <p:sldId id="667" r:id="rId63"/>
    <p:sldId id="668" r:id="rId64"/>
    <p:sldId id="669" r:id="rId65"/>
    <p:sldId id="670" r:id="rId66"/>
    <p:sldId id="671" r:id="rId67"/>
    <p:sldId id="673" r:id="rId68"/>
    <p:sldId id="639" r:id="rId69"/>
    <p:sldId id="438" r:id="rId70"/>
    <p:sldId id="439" r:id="rId71"/>
    <p:sldId id="440" r:id="rId72"/>
    <p:sldId id="441" r:id="rId73"/>
    <p:sldId id="442" r:id="rId74"/>
    <p:sldId id="443" r:id="rId75"/>
    <p:sldId id="444" r:id="rId76"/>
    <p:sldId id="445" r:id="rId77"/>
    <p:sldId id="447" r:id="rId78"/>
    <p:sldId id="555" r:id="rId79"/>
    <p:sldId id="556" r:id="rId80"/>
    <p:sldId id="449" r:id="rId81"/>
    <p:sldId id="450" r:id="rId82"/>
    <p:sldId id="451" r:id="rId83"/>
    <p:sldId id="804" r:id="rId84"/>
    <p:sldId id="805" r:id="rId85"/>
    <p:sldId id="806" r:id="rId86"/>
    <p:sldId id="807" r:id="rId87"/>
    <p:sldId id="808" r:id="rId88"/>
    <p:sldId id="809" r:id="rId89"/>
    <p:sldId id="810" r:id="rId90"/>
    <p:sldId id="811" r:id="rId91"/>
    <p:sldId id="812" r:id="rId92"/>
    <p:sldId id="813" r:id="rId93"/>
    <p:sldId id="814" r:id="rId94"/>
    <p:sldId id="815" r:id="rId95"/>
    <p:sldId id="816" r:id="rId96"/>
    <p:sldId id="817" r:id="rId97"/>
    <p:sldId id="737" r:id="rId98"/>
    <p:sldId id="820" r:id="rId99"/>
    <p:sldId id="821" r:id="rId100"/>
    <p:sldId id="823" r:id="rId101"/>
    <p:sldId id="739" r:id="rId102"/>
    <p:sldId id="740" r:id="rId103"/>
    <p:sldId id="741" r:id="rId104"/>
  </p:sldIdLst>
  <p:sldSz cx="9144000" cy="6858000" type="screen4x3"/>
  <p:notesSz cx="6858000" cy="9296400"/>
  <p:custDataLst>
    <p:tags r:id="rId107"/>
  </p:custDataLst>
  <p:defaultTex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5" autoAdjust="0"/>
  </p:normalViewPr>
  <p:slideViewPr>
    <p:cSldViewPr>
      <p:cViewPr varScale="1">
        <p:scale>
          <a:sx n="104" d="100"/>
          <a:sy n="104" d="100"/>
        </p:scale>
        <p:origin x="53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gs" Target="tags/tag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60-4783-8451-49829AAC863F}"/>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60-4783-8451-49829AAC863F}"/>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460-4783-8451-49829AAC863F}"/>
            </c:ext>
          </c:extLst>
        </c:ser>
        <c:dLbls>
          <c:showLegendKey val="0"/>
          <c:showVal val="0"/>
          <c:showCatName val="0"/>
          <c:showSerName val="0"/>
          <c:showPercent val="0"/>
          <c:showBubbleSize val="0"/>
        </c:dLbls>
        <c:gapWidth val="150"/>
        <c:shape val="box"/>
        <c:axId val="2102268896"/>
        <c:axId val="2102274304"/>
        <c:axId val="2100490944"/>
      </c:bar3DChart>
      <c:catAx>
        <c:axId val="2102268896"/>
        <c:scaling>
          <c:orientation val="minMax"/>
        </c:scaling>
        <c:delete val="0"/>
        <c:axPos val="b"/>
        <c:numFmt formatCode="General" sourceLinked="1"/>
        <c:majorTickMark val="out"/>
        <c:minorTickMark val="none"/>
        <c:tickLblPos val="nextTo"/>
        <c:crossAx val="2102274304"/>
        <c:crosses val="autoZero"/>
        <c:auto val="1"/>
        <c:lblAlgn val="ctr"/>
        <c:lblOffset val="100"/>
        <c:noMultiLvlLbl val="0"/>
      </c:catAx>
      <c:valAx>
        <c:axId val="2102274304"/>
        <c:scaling>
          <c:orientation val="minMax"/>
        </c:scaling>
        <c:delete val="0"/>
        <c:axPos val="l"/>
        <c:majorGridlines/>
        <c:numFmt formatCode="General" sourceLinked="1"/>
        <c:majorTickMark val="out"/>
        <c:minorTickMark val="none"/>
        <c:tickLblPos val="nextTo"/>
        <c:crossAx val="2102268896"/>
        <c:crosses val="autoZero"/>
        <c:crossBetween val="between"/>
      </c:valAx>
      <c:serAx>
        <c:axId val="2100490944"/>
        <c:scaling>
          <c:orientation val="minMax"/>
        </c:scaling>
        <c:delete val="0"/>
        <c:axPos val="b"/>
        <c:majorTickMark val="out"/>
        <c:minorTickMark val="none"/>
        <c:tickLblPos val="nextTo"/>
        <c:crossAx val="210227430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928-499D-9F79-EE544705C4D1}"/>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928-499D-9F79-EE544705C4D1}"/>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928-499D-9F79-EE544705C4D1}"/>
            </c:ext>
          </c:extLst>
        </c:ser>
        <c:dLbls>
          <c:showLegendKey val="0"/>
          <c:showVal val="0"/>
          <c:showCatName val="0"/>
          <c:showSerName val="0"/>
          <c:showPercent val="0"/>
          <c:showBubbleSize val="0"/>
        </c:dLbls>
        <c:gapWidth val="150"/>
        <c:shape val="box"/>
        <c:axId val="1916039439"/>
        <c:axId val="1916036111"/>
        <c:axId val="1916726655"/>
      </c:bar3DChart>
      <c:catAx>
        <c:axId val="1916039439"/>
        <c:scaling>
          <c:orientation val="minMax"/>
        </c:scaling>
        <c:delete val="0"/>
        <c:axPos val="b"/>
        <c:numFmt formatCode="General" sourceLinked="1"/>
        <c:majorTickMark val="out"/>
        <c:minorTickMark val="none"/>
        <c:tickLblPos val="nextTo"/>
        <c:crossAx val="1916036111"/>
        <c:crosses val="autoZero"/>
        <c:auto val="1"/>
        <c:lblAlgn val="ctr"/>
        <c:lblOffset val="100"/>
        <c:noMultiLvlLbl val="0"/>
      </c:catAx>
      <c:valAx>
        <c:axId val="1916036111"/>
        <c:scaling>
          <c:orientation val="minMax"/>
        </c:scaling>
        <c:delete val="0"/>
        <c:axPos val="l"/>
        <c:majorGridlines/>
        <c:numFmt formatCode="General" sourceLinked="1"/>
        <c:majorTickMark val="out"/>
        <c:minorTickMark val="none"/>
        <c:tickLblPos val="nextTo"/>
        <c:crossAx val="1916039439"/>
        <c:crosses val="autoZero"/>
        <c:crossBetween val="between"/>
      </c:valAx>
      <c:serAx>
        <c:axId val="1916726655"/>
        <c:scaling>
          <c:orientation val="minMax"/>
        </c:scaling>
        <c:delete val="0"/>
        <c:axPos val="b"/>
        <c:majorTickMark val="out"/>
        <c:minorTickMark val="none"/>
        <c:tickLblPos val="nextTo"/>
        <c:crossAx val="1916036111"/>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defTabSz="914090" eaLnBrk="1" hangingPunct="1">
              <a:defRPr sz="1200" b="0" smtClean="0">
                <a:latin typeface="Arial" charset="0"/>
              </a:defRPr>
            </a:lvl1pPr>
          </a:lstStyle>
          <a:p>
            <a:pPr>
              <a:defRPr/>
            </a:pPr>
            <a:endParaRPr lang="en-US" dirty="0"/>
          </a:p>
        </p:txBody>
      </p:sp>
      <p:sp>
        <p:nvSpPr>
          <p:cNvPr id="185347" name="Rectangle 3"/>
          <p:cNvSpPr>
            <a:spLocks noGrp="1" noChangeArrowheads="1"/>
          </p:cNvSpPr>
          <p:nvPr>
            <p:ph type="dt" sz="quarter" idx="1"/>
          </p:nvPr>
        </p:nvSpPr>
        <p:spPr bwMode="auto">
          <a:xfrm>
            <a:off x="3884414" y="0"/>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defTabSz="914090" eaLnBrk="1" hangingPunct="1">
              <a:defRPr sz="1200" b="0" smtClean="0">
                <a:latin typeface="Arial" charset="0"/>
              </a:defRPr>
            </a:lvl1pPr>
          </a:lstStyle>
          <a:p>
            <a:pPr>
              <a:defRPr/>
            </a:pPr>
            <a:endParaRPr lang="en-US" dirty="0"/>
          </a:p>
        </p:txBody>
      </p:sp>
      <p:sp>
        <p:nvSpPr>
          <p:cNvPr id="185348" name="Rectangle 4"/>
          <p:cNvSpPr>
            <a:spLocks noGrp="1" noChangeArrowheads="1"/>
          </p:cNvSpPr>
          <p:nvPr>
            <p:ph type="ftr" sz="quarter" idx="2"/>
          </p:nvPr>
        </p:nvSpPr>
        <p:spPr bwMode="auto">
          <a:xfrm>
            <a:off x="0" y="8829121"/>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defTabSz="914090" eaLnBrk="1" hangingPunct="1">
              <a:defRPr sz="1200" b="0" smtClean="0">
                <a:latin typeface="Arial" charset="0"/>
              </a:defRPr>
            </a:lvl1pPr>
          </a:lstStyle>
          <a:p>
            <a:pPr>
              <a:defRPr/>
            </a:pPr>
            <a:endParaRPr lang="en-US" dirty="0"/>
          </a:p>
        </p:txBody>
      </p:sp>
      <p:sp>
        <p:nvSpPr>
          <p:cNvPr id="185349" name="Rectangle 5"/>
          <p:cNvSpPr>
            <a:spLocks noGrp="1" noChangeArrowheads="1"/>
          </p:cNvSpPr>
          <p:nvPr>
            <p:ph type="sldNum" sz="quarter" idx="3"/>
          </p:nvPr>
        </p:nvSpPr>
        <p:spPr bwMode="auto">
          <a:xfrm>
            <a:off x="3884414" y="8829121"/>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algn="r" defTabSz="914090" eaLnBrk="1" hangingPunct="1">
              <a:defRPr sz="1200" b="0" smtClean="0">
                <a:latin typeface="Arial" charset="0"/>
              </a:defRPr>
            </a:lvl1pPr>
          </a:lstStyle>
          <a:p>
            <a:pPr>
              <a:defRPr/>
            </a:pPr>
            <a:fld id="{33BE69E3-10EF-4870-A576-60CEEDFFADD3}" type="slidenum">
              <a:rPr lang="en-US"/>
              <a:pPr>
                <a:defRPr/>
              </a:pPr>
              <a:t>‹#›</a:t>
            </a:fld>
            <a:endParaRPr lang="en-US" dirty="0"/>
          </a:p>
        </p:txBody>
      </p:sp>
    </p:spTree>
    <p:extLst>
      <p:ext uri="{BB962C8B-B14F-4D97-AF65-F5344CB8AC3E}">
        <p14:creationId xmlns:p14="http://schemas.microsoft.com/office/powerpoint/2010/main" val="2299013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defTabSz="914090" eaLnBrk="1" hangingPunct="1">
              <a:defRPr sz="1200" b="0" smtClean="0">
                <a:latin typeface="Arial" charset="0"/>
              </a:defRPr>
            </a:lvl1pPr>
          </a:lstStyle>
          <a:p>
            <a:pPr>
              <a:defRPr/>
            </a:pPr>
            <a:endParaRPr lang="en-US" dirty="0"/>
          </a:p>
        </p:txBody>
      </p:sp>
      <p:sp>
        <p:nvSpPr>
          <p:cNvPr id="122883" name="Rectangle 3"/>
          <p:cNvSpPr>
            <a:spLocks noGrp="1" noChangeArrowheads="1"/>
          </p:cNvSpPr>
          <p:nvPr>
            <p:ph type="dt" idx="1"/>
          </p:nvPr>
        </p:nvSpPr>
        <p:spPr bwMode="auto">
          <a:xfrm>
            <a:off x="3884414" y="0"/>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defTabSz="914090" eaLnBrk="1" hangingPunct="1">
              <a:defRPr sz="1200" b="0" smtClean="0">
                <a:latin typeface="Arial" charset="0"/>
              </a:defRPr>
            </a:lvl1pPr>
          </a:lstStyle>
          <a:p>
            <a:pPr>
              <a:defRPr/>
            </a:pPr>
            <a:endParaRPr lang="en-US" dirty="0"/>
          </a:p>
        </p:txBody>
      </p:sp>
      <p:sp>
        <p:nvSpPr>
          <p:cNvPr id="10752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p:spPr>
      </p:sp>
      <p:sp>
        <p:nvSpPr>
          <p:cNvPr id="122885" name="Rectangle 5"/>
          <p:cNvSpPr>
            <a:spLocks noGrp="1" noChangeArrowheads="1"/>
          </p:cNvSpPr>
          <p:nvPr>
            <p:ph type="body" sz="quarter" idx="3"/>
          </p:nvPr>
        </p:nvSpPr>
        <p:spPr bwMode="auto">
          <a:xfrm>
            <a:off x="686098" y="4416098"/>
            <a:ext cx="5485805" cy="41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886" name="Rectangle 6"/>
          <p:cNvSpPr>
            <a:spLocks noGrp="1" noChangeArrowheads="1"/>
          </p:cNvSpPr>
          <p:nvPr>
            <p:ph type="ftr" sz="quarter" idx="4"/>
          </p:nvPr>
        </p:nvSpPr>
        <p:spPr bwMode="auto">
          <a:xfrm>
            <a:off x="0" y="8829121"/>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defTabSz="914090" eaLnBrk="1" hangingPunct="1">
              <a:defRPr sz="1200" b="0" smtClean="0">
                <a:latin typeface="Arial" charset="0"/>
              </a:defRPr>
            </a:lvl1pPr>
          </a:lstStyle>
          <a:p>
            <a:pPr>
              <a:defRPr/>
            </a:pPr>
            <a:endParaRPr lang="en-US" dirty="0"/>
          </a:p>
        </p:txBody>
      </p:sp>
      <p:sp>
        <p:nvSpPr>
          <p:cNvPr id="122887" name="Rectangle 7"/>
          <p:cNvSpPr>
            <a:spLocks noGrp="1" noChangeArrowheads="1"/>
          </p:cNvSpPr>
          <p:nvPr>
            <p:ph type="sldNum" sz="quarter" idx="5"/>
          </p:nvPr>
        </p:nvSpPr>
        <p:spPr bwMode="auto">
          <a:xfrm>
            <a:off x="3884414" y="8829121"/>
            <a:ext cx="2972098"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algn="r" defTabSz="914090" eaLnBrk="1" hangingPunct="1">
              <a:defRPr sz="1200" b="0" smtClean="0">
                <a:latin typeface="Arial" charset="0"/>
              </a:defRPr>
            </a:lvl1pPr>
          </a:lstStyle>
          <a:p>
            <a:pPr>
              <a:defRPr/>
            </a:pPr>
            <a:fld id="{BFC27EC2-98AA-470F-B5DB-8282CDEA5469}" type="slidenum">
              <a:rPr lang="en-US"/>
              <a:pPr>
                <a:defRPr/>
              </a:pPr>
              <a:t>‹#›</a:t>
            </a:fld>
            <a:endParaRPr lang="en-US" dirty="0"/>
          </a:p>
        </p:txBody>
      </p:sp>
    </p:spTree>
    <p:extLst>
      <p:ext uri="{BB962C8B-B14F-4D97-AF65-F5344CB8AC3E}">
        <p14:creationId xmlns:p14="http://schemas.microsoft.com/office/powerpoint/2010/main" val="3316208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Alkaloid"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en.wikipedia.org/wiki/Morpheus_(mythology)"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Alkaloid"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en.wikipedia.org/wiki/Morpheus_(mythology)"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Alkaloid"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en.wikipedia.org/wiki/Morpheus_(mythology)"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n.wikipedia.org/wiki/Alkaloid"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en.wikipedia.org/wiki/Morpheus_(mythology)"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cbp.gov/sites/default/files/documents/mexicanamericanwar.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8" Type="http://schemas.openxmlformats.org/officeDocument/2006/relationships/hyperlink" Target="http://www.webmd.com/urinary-incontinence-oab/picture-of-the-kidneys" TargetMode="External"/><Relationship Id="rId13" Type="http://schemas.openxmlformats.org/officeDocument/2006/relationships/hyperlink" Target="http://www.webmd.com/lung/understanding-bronchitis-basics" TargetMode="External"/><Relationship Id="rId3" Type="http://schemas.openxmlformats.org/officeDocument/2006/relationships/hyperlink" Target="http://www.webmd.com/digestive-disorders/picture-of-the-stomach" TargetMode="External"/><Relationship Id="rId7" Type="http://schemas.openxmlformats.org/officeDocument/2006/relationships/hyperlink" Target="http://www.webmd.com/a-to-z-guides/urinary-tract-infections-in-teens-and-adults-topic-overview" TargetMode="External"/><Relationship Id="rId12" Type="http://schemas.openxmlformats.org/officeDocument/2006/relationships/hyperlink" Target="http://www.webmd.com/skin-problems-and-treatments/picture-of-the-skin"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www.webmd.com/heartburn-gerd/tc/gas-bloating-and-burping-topic-overview" TargetMode="External"/><Relationship Id="rId11" Type="http://schemas.openxmlformats.org/officeDocument/2006/relationships/hyperlink" Target="http://www.webmd.com/cancer/" TargetMode="External"/><Relationship Id="rId5" Type="http://schemas.openxmlformats.org/officeDocument/2006/relationships/hyperlink" Target="http://www.webmd.com/heartburn-gerd/default.htm" TargetMode="External"/><Relationship Id="rId10" Type="http://schemas.openxmlformats.org/officeDocument/2006/relationships/hyperlink" Target="http://diabetes.webmd.com/default.htm" TargetMode="External"/><Relationship Id="rId4" Type="http://schemas.openxmlformats.org/officeDocument/2006/relationships/hyperlink" Target="http://www.webmd.com/digestive-disorders/tc/gas-flatus-topic-overview" TargetMode="External"/><Relationship Id="rId9" Type="http://schemas.openxmlformats.org/officeDocument/2006/relationships/hyperlink" Target="http://www.webmd.com/urinary-incontinence-oab/picture-of-the-bladder"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readynutrition.com/resources/it-aint-just-for-smoking-known-but-beneficial-uses-for-tobacco_27082010/drugs%20designed%20to%20bind%20to%20some%20of%20the%20same%20receptors%20in%20the%20body%20as%20nicotine%20but%20not%20be%20addictive."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1</a:t>
            </a:fld>
            <a:endParaRPr lang="en-US" dirty="0"/>
          </a:p>
        </p:txBody>
      </p:sp>
    </p:spTree>
    <p:extLst>
      <p:ext uri="{BB962C8B-B14F-4D97-AF65-F5344CB8AC3E}">
        <p14:creationId xmlns:p14="http://schemas.microsoft.com/office/powerpoint/2010/main" val="127087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Appointment of Apothecary General at rank of Lieutenant Colonel</a:t>
            </a:r>
            <a:r>
              <a:rPr lang="en-US" b="1" u="sng" baseline="0" dirty="0" smtClean="0"/>
              <a:t> was a </a:t>
            </a:r>
            <a:r>
              <a:rPr lang="en-US" b="1" u="sng" dirty="0" smtClean="0"/>
              <a:t>first for pharmacy</a:t>
            </a:r>
            <a:r>
              <a:rPr lang="en-US" b="1" u="sng" baseline="0" dirty="0" smtClean="0"/>
              <a:t> in America in that an apothecary was recognized as a commissioned officer. </a:t>
            </a:r>
          </a:p>
          <a:p>
            <a:endParaRPr lang="en-US" b="1" u="sng" baseline="0" dirty="0" smtClean="0"/>
          </a:p>
          <a:p>
            <a:r>
              <a:rPr lang="en-US" b="1" u="sng" baseline="0" dirty="0" smtClean="0"/>
              <a:t>This and clearly defined job description = 2 firsts in recognition of pharmacist as professionals.</a:t>
            </a:r>
            <a:endParaRPr lang="en-US" b="1" u="sng" dirty="0" smtClean="0"/>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10</a:t>
            </a:fld>
            <a:endParaRPr lang="en-US" dirty="0"/>
          </a:p>
        </p:txBody>
      </p:sp>
    </p:spTree>
    <p:extLst>
      <p:ext uri="{BB962C8B-B14F-4D97-AF65-F5344CB8AC3E}">
        <p14:creationId xmlns:p14="http://schemas.microsoft.com/office/powerpoint/2010/main" val="2691082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006791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533840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60861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lvl="2" eaLnBrk="0" hangingPunct="0"/>
            <a:r>
              <a:rPr lang="en-US" dirty="0"/>
              <a:t>Picture shows Craigie assisting the Dr. Townsend in treating patients at the Battle of Bunker Hill in Boston.</a:t>
            </a:r>
          </a:p>
          <a:p>
            <a:pPr lvl="2" eaLnBrk="0" hangingPunct="0"/>
            <a:r>
              <a:rPr lang="en-US" dirty="0"/>
              <a:t>Craigie had many assistants to help compound and dispense medicines. They stocked the medicine chests which were carried in combat to treat wounded</a:t>
            </a:r>
            <a:r>
              <a:rPr lang="en-US" dirty="0" smtClean="0"/>
              <a:t>.</a:t>
            </a:r>
          </a:p>
          <a:p>
            <a:pPr lvl="2" eaLnBrk="0" hangingPunct="0"/>
            <a:endParaRPr lang="en-US" dirty="0"/>
          </a:p>
          <a:p>
            <a:pPr lvl="2" eaLnBrk="0" hangingPunct="0"/>
            <a:r>
              <a:rPr lang="en-US" dirty="0"/>
              <a:t>He created </a:t>
            </a:r>
            <a:r>
              <a:rPr lang="en-US" sz="1800" dirty="0"/>
              <a:t>a </a:t>
            </a:r>
            <a:r>
              <a:rPr lang="en-US" dirty="0"/>
              <a:t>warehouse in Carlisle, PA where dosage forms were </a:t>
            </a:r>
            <a:r>
              <a:rPr lang="en-US" b="1" dirty="0"/>
              <a:t>prepared and where drugs were stored to supply the various pharmacies in Army hospitals.</a:t>
            </a:r>
          </a:p>
          <a:p>
            <a:endParaRPr dirty="0"/>
          </a:p>
        </p:txBody>
      </p:sp>
    </p:spTree>
    <p:extLst>
      <p:ext uri="{BB962C8B-B14F-4D97-AF65-F5344CB8AC3E}">
        <p14:creationId xmlns:p14="http://schemas.microsoft.com/office/powerpoint/2010/main" val="350527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12</a:t>
            </a:fld>
            <a:endParaRPr lang="en-US" dirty="0"/>
          </a:p>
        </p:txBody>
      </p:sp>
    </p:spTree>
    <p:extLst>
      <p:ext uri="{BB962C8B-B14F-4D97-AF65-F5344CB8AC3E}">
        <p14:creationId xmlns:p14="http://schemas.microsoft.com/office/powerpoint/2010/main" val="394102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9">
              <a:lnSpc>
                <a:spcPts val="2680"/>
              </a:lnSpc>
              <a:buClr>
                <a:srgbClr val="4F81BD"/>
              </a:buClr>
              <a:buSzPct val="84615"/>
              <a:tabLst>
                <a:tab pos="287004" algn="l"/>
              </a:tabLst>
            </a:pPr>
            <a:r>
              <a:rPr lang="en-US" b="1" dirty="0" smtClean="0"/>
              <a:t>Symptoms of conditions were treated. </a:t>
            </a:r>
          </a:p>
          <a:p>
            <a:pPr marL="12699">
              <a:lnSpc>
                <a:spcPts val="2680"/>
              </a:lnSpc>
              <a:buClr>
                <a:srgbClr val="4F81BD"/>
              </a:buClr>
              <a:buSzPct val="84615"/>
              <a:tabLst>
                <a:tab pos="287004" algn="l"/>
              </a:tabLst>
            </a:pPr>
            <a:endParaRPr lang="en-US" b="1" dirty="0" smtClean="0"/>
          </a:p>
          <a:p>
            <a:pPr marL="12699">
              <a:lnSpc>
                <a:spcPts val="2680"/>
              </a:lnSpc>
              <a:buClr>
                <a:srgbClr val="4F81BD"/>
              </a:buClr>
              <a:buSzPct val="84615"/>
              <a:tabLst>
                <a:tab pos="287004" algn="l"/>
              </a:tabLst>
            </a:pPr>
            <a:r>
              <a:rPr lang="en-US" u="sng" dirty="0" smtClean="0"/>
              <a:t>H</a:t>
            </a:r>
            <a:r>
              <a:rPr lang="en-US" u="sng" spc="5" dirty="0"/>
              <a:t>i</a:t>
            </a:r>
            <a:r>
              <a:rPr lang="en-US" u="sng" dirty="0" smtClean="0"/>
              <a:t>ppo</a:t>
            </a:r>
            <a:r>
              <a:rPr lang="en-US" u="sng" spc="5" dirty="0"/>
              <a:t>c</a:t>
            </a:r>
            <a:r>
              <a:rPr lang="en-US" u="sng" dirty="0" smtClean="0"/>
              <a:t>r</a:t>
            </a:r>
            <a:r>
              <a:rPr lang="en-US" u="sng" spc="-5" dirty="0"/>
              <a:t>a</a:t>
            </a:r>
            <a:r>
              <a:rPr lang="en-US" u="sng" dirty="0" smtClean="0"/>
              <a:t>t</a:t>
            </a:r>
            <a:r>
              <a:rPr lang="en-US" u="sng" spc="5" dirty="0"/>
              <a:t>i</a:t>
            </a:r>
            <a:r>
              <a:rPr lang="en-US" u="sng" dirty="0" smtClean="0"/>
              <a:t>c</a:t>
            </a:r>
            <a:r>
              <a:rPr lang="en-US" u="sng" spc="-35" dirty="0"/>
              <a:t> </a:t>
            </a:r>
            <a:r>
              <a:rPr lang="en-US" u="sng" spc="-5" dirty="0"/>
              <a:t>m</a:t>
            </a:r>
            <a:r>
              <a:rPr lang="en-US" u="sng" dirty="0" smtClean="0"/>
              <a:t>e</a:t>
            </a:r>
            <a:r>
              <a:rPr lang="en-US" u="sng" spc="5" dirty="0"/>
              <a:t>dic</a:t>
            </a:r>
            <a:r>
              <a:rPr lang="en-US" u="sng" spc="-10" dirty="0"/>
              <a:t>i</a:t>
            </a:r>
            <a:r>
              <a:rPr lang="en-US" u="sng" spc="-5" dirty="0"/>
              <a:t>n</a:t>
            </a:r>
            <a:r>
              <a:rPr lang="en-US" u="sng" dirty="0" smtClean="0"/>
              <a:t>e</a:t>
            </a:r>
            <a:r>
              <a:rPr lang="en-US" u="sng" spc="-25" dirty="0"/>
              <a:t> </a:t>
            </a:r>
            <a:r>
              <a:rPr lang="en-US" u="sng" dirty="0" smtClean="0"/>
              <a:t>st</a:t>
            </a:r>
            <a:r>
              <a:rPr lang="en-US" u="sng" spc="5" dirty="0"/>
              <a:t>i</a:t>
            </a:r>
            <a:r>
              <a:rPr lang="en-US" u="sng" spc="-5" dirty="0"/>
              <a:t>l</a:t>
            </a:r>
            <a:r>
              <a:rPr lang="en-US" u="sng" dirty="0" smtClean="0"/>
              <a:t>l</a:t>
            </a:r>
            <a:r>
              <a:rPr lang="en-US" u="sng" spc="-5" dirty="0"/>
              <a:t> </a:t>
            </a:r>
            <a:r>
              <a:rPr lang="en-US" u="sng" dirty="0" smtClean="0"/>
              <a:t>used</a:t>
            </a:r>
          </a:p>
          <a:p>
            <a:pPr marL="287004" marR="5080" lvl="1">
              <a:lnSpc>
                <a:spcPct val="70000"/>
              </a:lnSpc>
              <a:spcBef>
                <a:spcPts val="625"/>
              </a:spcBef>
              <a:buClr>
                <a:srgbClr val="C0504D"/>
              </a:buClr>
              <a:buSzPct val="69047"/>
              <a:tabLst>
                <a:tab pos="561309" algn="l"/>
              </a:tabLst>
            </a:pPr>
            <a:r>
              <a:rPr lang="en-US" sz="2100" spc="-10" dirty="0">
                <a:solidFill>
                  <a:srgbClr val="1F497D"/>
                </a:solidFill>
                <a:latin typeface="Georgia"/>
                <a:cs typeface="Georgia"/>
              </a:rPr>
              <a:t>B</a:t>
            </a:r>
            <a:r>
              <a:rPr lang="en-US" sz="2100" spc="-5" dirty="0">
                <a:solidFill>
                  <a:srgbClr val="1F497D"/>
                </a:solidFill>
                <a:latin typeface="Georgia"/>
                <a:cs typeface="Georgia"/>
              </a:rPr>
              <a:t>otani</a:t>
            </a:r>
            <a:r>
              <a:rPr lang="en-US" sz="2100" spc="-10" dirty="0">
                <a:solidFill>
                  <a:srgbClr val="1F497D"/>
                </a:solidFill>
                <a:latin typeface="Georgia"/>
                <a:cs typeface="Georgia"/>
              </a:rPr>
              <a:t>c</a:t>
            </a:r>
            <a:r>
              <a:rPr lang="en-US" sz="2100" spc="-5" dirty="0">
                <a:solidFill>
                  <a:srgbClr val="1F497D"/>
                </a:solidFill>
                <a:latin typeface="Georgia"/>
                <a:cs typeface="Georgia"/>
              </a:rPr>
              <a:t>al</a:t>
            </a:r>
            <a:r>
              <a:rPr lang="en-US" sz="2100" dirty="0">
                <a:solidFill>
                  <a:srgbClr val="1F497D"/>
                </a:solidFill>
                <a:latin typeface="Georgia"/>
                <a:cs typeface="Georgia"/>
              </a:rPr>
              <a:t>s</a:t>
            </a:r>
            <a:r>
              <a:rPr lang="en-US" sz="2100" spc="50" dirty="0">
                <a:solidFill>
                  <a:srgbClr val="1F497D"/>
                </a:solidFill>
                <a:latin typeface="Georgia"/>
                <a:cs typeface="Georgia"/>
              </a:rPr>
              <a:t> </a:t>
            </a:r>
            <a:r>
              <a:rPr lang="en-US" sz="2100" dirty="0">
                <a:solidFill>
                  <a:srgbClr val="1F497D"/>
                </a:solidFill>
                <a:latin typeface="Georgia"/>
                <a:cs typeface="Georgia"/>
              </a:rPr>
              <a:t>f</a:t>
            </a:r>
            <a:r>
              <a:rPr lang="en-US" sz="2100" spc="-5" dirty="0">
                <a:solidFill>
                  <a:srgbClr val="1F497D"/>
                </a:solidFill>
                <a:latin typeface="Georgia"/>
                <a:cs typeface="Georgia"/>
              </a:rPr>
              <a:t>o</a:t>
            </a:r>
            <a:r>
              <a:rPr lang="en-US" sz="2100" dirty="0">
                <a:solidFill>
                  <a:srgbClr val="1F497D"/>
                </a:solidFill>
                <a:latin typeface="Georgia"/>
                <a:cs typeface="Georgia"/>
              </a:rPr>
              <a:t>r</a:t>
            </a:r>
            <a:r>
              <a:rPr lang="en-US" sz="2100" spc="20" dirty="0">
                <a:solidFill>
                  <a:srgbClr val="1F497D"/>
                </a:solidFill>
                <a:latin typeface="Georgia"/>
                <a:cs typeface="Georgia"/>
              </a:rPr>
              <a:t> </a:t>
            </a:r>
            <a:r>
              <a:rPr lang="en-US" sz="2100" dirty="0">
                <a:solidFill>
                  <a:srgbClr val="1F497D"/>
                </a:solidFill>
                <a:latin typeface="Georgia"/>
                <a:cs typeface="Georgia"/>
              </a:rPr>
              <a:t>pur</a:t>
            </a:r>
            <a:r>
              <a:rPr lang="en-US" sz="2100" spc="-5" dirty="0">
                <a:solidFill>
                  <a:srgbClr val="1F497D"/>
                </a:solidFill>
                <a:latin typeface="Georgia"/>
                <a:cs typeface="Georgia"/>
              </a:rPr>
              <a:t>ging</a:t>
            </a:r>
            <a:r>
              <a:rPr lang="en-US" sz="2100" dirty="0">
                <a:solidFill>
                  <a:srgbClr val="1F497D"/>
                </a:solidFill>
                <a:latin typeface="Georgia"/>
                <a:cs typeface="Georgia"/>
              </a:rPr>
              <a:t>,</a:t>
            </a:r>
            <a:r>
              <a:rPr lang="en-US" sz="2100" spc="5" dirty="0">
                <a:solidFill>
                  <a:srgbClr val="1F497D"/>
                </a:solidFill>
                <a:latin typeface="Georgia"/>
                <a:cs typeface="Georgia"/>
              </a:rPr>
              <a:t> e</a:t>
            </a:r>
            <a:r>
              <a:rPr lang="en-US" sz="2100" spc="-5" dirty="0">
                <a:solidFill>
                  <a:srgbClr val="1F497D"/>
                </a:solidFill>
                <a:latin typeface="Georgia"/>
                <a:cs typeface="Georgia"/>
              </a:rPr>
              <a:t>m</a:t>
            </a:r>
            <a:r>
              <a:rPr lang="en-US" sz="2100" spc="5" dirty="0">
                <a:solidFill>
                  <a:srgbClr val="1F497D"/>
                </a:solidFill>
                <a:latin typeface="Georgia"/>
                <a:cs typeface="Georgia"/>
              </a:rPr>
              <a:t>e</a:t>
            </a:r>
            <a:r>
              <a:rPr lang="en-US" sz="2100" spc="-5" dirty="0">
                <a:solidFill>
                  <a:srgbClr val="1F497D"/>
                </a:solidFill>
                <a:latin typeface="Georgia"/>
                <a:cs typeface="Georgia"/>
              </a:rPr>
              <a:t>ti</a:t>
            </a:r>
            <a:r>
              <a:rPr lang="en-US" sz="2100" spc="-10" dirty="0">
                <a:solidFill>
                  <a:srgbClr val="1F497D"/>
                </a:solidFill>
                <a:latin typeface="Georgia"/>
                <a:cs typeface="Georgia"/>
              </a:rPr>
              <a:t>c</a:t>
            </a:r>
            <a:r>
              <a:rPr lang="en-US" sz="2100" dirty="0">
                <a:solidFill>
                  <a:srgbClr val="1F497D"/>
                </a:solidFill>
                <a:latin typeface="Georgia"/>
                <a:cs typeface="Georgia"/>
              </a:rPr>
              <a:t>s</a:t>
            </a:r>
            <a:r>
              <a:rPr lang="en-US" sz="2100" spc="15" dirty="0">
                <a:solidFill>
                  <a:srgbClr val="1F497D"/>
                </a:solidFill>
                <a:latin typeface="Georgia"/>
                <a:cs typeface="Georgia"/>
              </a:rPr>
              <a:t> </a:t>
            </a:r>
            <a:r>
              <a:rPr lang="en-US" sz="2100" spc="-5" dirty="0">
                <a:solidFill>
                  <a:srgbClr val="1F497D"/>
                </a:solidFill>
                <a:latin typeface="Georgia"/>
                <a:cs typeface="Georgia"/>
              </a:rPr>
              <a:t>an</a:t>
            </a:r>
            <a:r>
              <a:rPr lang="en-US" sz="2100" dirty="0">
                <a:solidFill>
                  <a:srgbClr val="1F497D"/>
                </a:solidFill>
                <a:latin typeface="Georgia"/>
                <a:cs typeface="Georgia"/>
              </a:rPr>
              <a:t>d</a:t>
            </a:r>
            <a:r>
              <a:rPr lang="en-US" sz="2100" spc="5" dirty="0">
                <a:solidFill>
                  <a:srgbClr val="1F497D"/>
                </a:solidFill>
                <a:latin typeface="Georgia"/>
                <a:cs typeface="Georgia"/>
              </a:rPr>
              <a:t> </a:t>
            </a:r>
            <a:r>
              <a:rPr lang="en-US" sz="2100" spc="-5" dirty="0">
                <a:solidFill>
                  <a:srgbClr val="1F497D"/>
                </a:solidFill>
                <a:latin typeface="Georgia"/>
                <a:cs typeface="Georgia"/>
              </a:rPr>
              <a:t>laxati</a:t>
            </a:r>
            <a:r>
              <a:rPr lang="en-US" sz="2100" dirty="0">
                <a:solidFill>
                  <a:srgbClr val="1F497D"/>
                </a:solidFill>
                <a:latin typeface="Georgia"/>
                <a:cs typeface="Georgia"/>
              </a:rPr>
              <a:t>v</a:t>
            </a:r>
            <a:r>
              <a:rPr lang="en-US" sz="2100" spc="5" dirty="0">
                <a:solidFill>
                  <a:srgbClr val="1F497D"/>
                </a:solidFill>
                <a:latin typeface="Georgia"/>
                <a:cs typeface="Georgia"/>
              </a:rPr>
              <a:t>e</a:t>
            </a:r>
            <a:r>
              <a:rPr lang="en-US" sz="2100" dirty="0">
                <a:solidFill>
                  <a:srgbClr val="1F497D"/>
                </a:solidFill>
                <a:latin typeface="Georgia"/>
                <a:cs typeface="Georgia"/>
              </a:rPr>
              <a:t>s</a:t>
            </a:r>
            <a:r>
              <a:rPr lang="en-US" sz="2100" spc="25" dirty="0">
                <a:solidFill>
                  <a:srgbClr val="1F497D"/>
                </a:solidFill>
                <a:latin typeface="Georgia"/>
                <a:cs typeface="Georgia"/>
              </a:rPr>
              <a:t> </a:t>
            </a:r>
            <a:r>
              <a:rPr lang="en-US" sz="2100" dirty="0">
                <a:solidFill>
                  <a:srgbClr val="1F497D"/>
                </a:solidFill>
                <a:latin typeface="Georgia"/>
                <a:cs typeface="Georgia"/>
              </a:rPr>
              <a:t>s</a:t>
            </a:r>
            <a:r>
              <a:rPr lang="en-US" sz="2100" spc="-5" dirty="0">
                <a:solidFill>
                  <a:srgbClr val="1F497D"/>
                </a:solidFill>
                <a:latin typeface="Georgia"/>
                <a:cs typeface="Georgia"/>
              </a:rPr>
              <a:t>til</a:t>
            </a:r>
            <a:r>
              <a:rPr lang="en-US" sz="2100" dirty="0">
                <a:solidFill>
                  <a:srgbClr val="1F497D"/>
                </a:solidFill>
                <a:latin typeface="Georgia"/>
                <a:cs typeface="Georgia"/>
              </a:rPr>
              <a:t>l</a:t>
            </a:r>
            <a:r>
              <a:rPr lang="en-US" sz="2100" spc="5" dirty="0">
                <a:solidFill>
                  <a:srgbClr val="1F497D"/>
                </a:solidFill>
                <a:latin typeface="Georgia"/>
                <a:cs typeface="Georgia"/>
              </a:rPr>
              <a:t> </a:t>
            </a:r>
            <a:r>
              <a:rPr lang="en-US" sz="2100" spc="-5" dirty="0">
                <a:solidFill>
                  <a:srgbClr val="1F497D"/>
                </a:solidFill>
                <a:latin typeface="Georgia"/>
                <a:cs typeface="Georgia"/>
              </a:rPr>
              <a:t>mo</a:t>
            </a:r>
            <a:r>
              <a:rPr lang="en-US" sz="2100" dirty="0">
                <a:solidFill>
                  <a:srgbClr val="1F497D"/>
                </a:solidFill>
                <a:latin typeface="Georgia"/>
                <a:cs typeface="Georgia"/>
              </a:rPr>
              <a:t>st</a:t>
            </a:r>
            <a:r>
              <a:rPr lang="en-US" sz="2100" spc="15" dirty="0">
                <a:solidFill>
                  <a:srgbClr val="1F497D"/>
                </a:solidFill>
                <a:latin typeface="Georgia"/>
                <a:cs typeface="Georgia"/>
              </a:rPr>
              <a:t> </a:t>
            </a:r>
            <a:r>
              <a:rPr lang="en-US" sz="2100" spc="-5" dirty="0">
                <a:solidFill>
                  <a:srgbClr val="1F497D"/>
                </a:solidFill>
                <a:latin typeface="Georgia"/>
                <a:cs typeface="Georgia"/>
              </a:rPr>
              <a:t>i</a:t>
            </a:r>
            <a:r>
              <a:rPr lang="en-US" sz="2100" dirty="0">
                <a:solidFill>
                  <a:srgbClr val="1F497D"/>
                </a:solidFill>
                <a:latin typeface="Georgia"/>
                <a:cs typeface="Georgia"/>
              </a:rPr>
              <a:t>n</a:t>
            </a:r>
            <a:r>
              <a:rPr lang="en-US" sz="2100" spc="5" dirty="0">
                <a:solidFill>
                  <a:srgbClr val="1F497D"/>
                </a:solidFill>
                <a:latin typeface="Georgia"/>
                <a:cs typeface="Georgia"/>
              </a:rPr>
              <a:t> </a:t>
            </a:r>
            <a:r>
              <a:rPr lang="en-US" sz="2100" spc="-10" dirty="0">
                <a:solidFill>
                  <a:srgbClr val="1F497D"/>
                </a:solidFill>
                <a:latin typeface="Georgia"/>
                <a:cs typeface="Georgia"/>
              </a:rPr>
              <a:t>d</a:t>
            </a:r>
            <a:r>
              <a:rPr lang="en-US" sz="2100" spc="5" dirty="0">
                <a:solidFill>
                  <a:srgbClr val="1F497D"/>
                </a:solidFill>
                <a:latin typeface="Georgia"/>
                <a:cs typeface="Georgia"/>
              </a:rPr>
              <a:t>e</a:t>
            </a:r>
            <a:r>
              <a:rPr lang="en-US" sz="2100" spc="-5" dirty="0">
                <a:solidFill>
                  <a:srgbClr val="1F497D"/>
                </a:solidFill>
                <a:latin typeface="Georgia"/>
                <a:cs typeface="Georgia"/>
              </a:rPr>
              <a:t>man</a:t>
            </a:r>
            <a:r>
              <a:rPr lang="en-US" sz="2100" spc="-10" dirty="0">
                <a:solidFill>
                  <a:srgbClr val="1F497D"/>
                </a:solidFill>
                <a:latin typeface="Georgia"/>
                <a:cs typeface="Georgia"/>
              </a:rPr>
              <a:t>d</a:t>
            </a:r>
            <a:r>
              <a:rPr lang="en-US" sz="2100" dirty="0">
                <a:solidFill>
                  <a:srgbClr val="1F497D"/>
                </a:solidFill>
                <a:latin typeface="Georgia"/>
                <a:cs typeface="Georgia"/>
              </a:rPr>
              <a:t>. J</a:t>
            </a:r>
            <a:r>
              <a:rPr lang="en-US" sz="2100" spc="-5" dirty="0">
                <a:solidFill>
                  <a:srgbClr val="1F497D"/>
                </a:solidFill>
                <a:latin typeface="Georgia"/>
                <a:cs typeface="Georgia"/>
              </a:rPr>
              <a:t>ala</a:t>
            </a:r>
            <a:r>
              <a:rPr lang="en-US" sz="2100" dirty="0">
                <a:solidFill>
                  <a:srgbClr val="1F497D"/>
                </a:solidFill>
                <a:latin typeface="Georgia"/>
                <a:cs typeface="Georgia"/>
              </a:rPr>
              <a:t>p,</a:t>
            </a:r>
            <a:r>
              <a:rPr lang="en-US" sz="2100" spc="5" dirty="0">
                <a:solidFill>
                  <a:srgbClr val="1F497D"/>
                </a:solidFill>
                <a:latin typeface="Georgia"/>
                <a:cs typeface="Georgia"/>
              </a:rPr>
              <a:t> </a:t>
            </a:r>
            <a:r>
              <a:rPr lang="en-US" sz="2100" spc="-5" dirty="0">
                <a:solidFill>
                  <a:srgbClr val="1F497D"/>
                </a:solidFill>
                <a:latin typeface="Georgia"/>
                <a:cs typeface="Georgia"/>
              </a:rPr>
              <a:t>i</a:t>
            </a:r>
            <a:r>
              <a:rPr lang="en-US" sz="2100" dirty="0">
                <a:solidFill>
                  <a:srgbClr val="1F497D"/>
                </a:solidFill>
                <a:latin typeface="Georgia"/>
                <a:cs typeface="Georgia"/>
              </a:rPr>
              <a:t>p</a:t>
            </a:r>
            <a:r>
              <a:rPr lang="en-US" sz="2100" spc="5" dirty="0">
                <a:solidFill>
                  <a:srgbClr val="1F497D"/>
                </a:solidFill>
                <a:latin typeface="Georgia"/>
                <a:cs typeface="Georgia"/>
              </a:rPr>
              <a:t>e</a:t>
            </a:r>
            <a:r>
              <a:rPr lang="en-US" sz="2100" spc="-10" dirty="0">
                <a:solidFill>
                  <a:srgbClr val="1F497D"/>
                </a:solidFill>
                <a:latin typeface="Georgia"/>
                <a:cs typeface="Georgia"/>
              </a:rPr>
              <a:t>c</a:t>
            </a:r>
            <a:r>
              <a:rPr lang="en-US" sz="2100" spc="-5" dirty="0">
                <a:solidFill>
                  <a:srgbClr val="1F497D"/>
                </a:solidFill>
                <a:latin typeface="Georgia"/>
                <a:cs typeface="Georgia"/>
              </a:rPr>
              <a:t>a</a:t>
            </a:r>
            <a:r>
              <a:rPr lang="en-US" sz="2100" dirty="0">
                <a:solidFill>
                  <a:srgbClr val="1F497D"/>
                </a:solidFill>
                <a:latin typeface="Georgia"/>
                <a:cs typeface="Georgia"/>
              </a:rPr>
              <a:t>c</a:t>
            </a:r>
            <a:r>
              <a:rPr lang="en-US" sz="2100" spc="5" dirty="0">
                <a:solidFill>
                  <a:srgbClr val="1F497D"/>
                </a:solidFill>
                <a:latin typeface="Georgia"/>
                <a:cs typeface="Georgia"/>
              </a:rPr>
              <a:t> </a:t>
            </a:r>
            <a:r>
              <a:rPr lang="en-US" sz="2100" spc="-5" dirty="0">
                <a:solidFill>
                  <a:srgbClr val="1F497D"/>
                </a:solidFill>
                <a:latin typeface="Georgia"/>
                <a:cs typeface="Georgia"/>
              </a:rPr>
              <a:t>an</a:t>
            </a:r>
            <a:r>
              <a:rPr lang="en-US" sz="2100" dirty="0">
                <a:solidFill>
                  <a:srgbClr val="1F497D"/>
                </a:solidFill>
                <a:latin typeface="Georgia"/>
                <a:cs typeface="Georgia"/>
              </a:rPr>
              <a:t>d</a:t>
            </a:r>
            <a:r>
              <a:rPr lang="en-US" sz="2100" spc="15" dirty="0">
                <a:solidFill>
                  <a:srgbClr val="1F497D"/>
                </a:solidFill>
                <a:latin typeface="Georgia"/>
                <a:cs typeface="Georgia"/>
              </a:rPr>
              <a:t> </a:t>
            </a:r>
            <a:r>
              <a:rPr lang="en-US" sz="2100" dirty="0">
                <a:solidFill>
                  <a:srgbClr val="1F497D"/>
                </a:solidFill>
                <a:latin typeface="Georgia"/>
                <a:cs typeface="Georgia"/>
              </a:rPr>
              <a:t>rhub</a:t>
            </a:r>
            <a:r>
              <a:rPr lang="en-US" sz="2100" spc="-5" dirty="0">
                <a:solidFill>
                  <a:srgbClr val="1F497D"/>
                </a:solidFill>
                <a:latin typeface="Georgia"/>
                <a:cs typeface="Georgia"/>
              </a:rPr>
              <a:t>a</a:t>
            </a:r>
            <a:r>
              <a:rPr lang="en-US" sz="2100" dirty="0">
                <a:solidFill>
                  <a:srgbClr val="1F497D"/>
                </a:solidFill>
                <a:latin typeface="Georgia"/>
                <a:cs typeface="Georgia"/>
              </a:rPr>
              <a:t>rb</a:t>
            </a:r>
            <a:r>
              <a:rPr lang="en-US" sz="2100" spc="10" dirty="0">
                <a:solidFill>
                  <a:srgbClr val="1F497D"/>
                </a:solidFill>
                <a:latin typeface="Georgia"/>
                <a:cs typeface="Georgia"/>
              </a:rPr>
              <a:t> </a:t>
            </a:r>
            <a:r>
              <a:rPr lang="en-US" sz="2100" dirty="0">
                <a:solidFill>
                  <a:srgbClr val="1F497D"/>
                </a:solidFill>
                <a:latin typeface="Georgia"/>
                <a:cs typeface="Georgia"/>
              </a:rPr>
              <a:t>f</a:t>
            </a:r>
            <a:r>
              <a:rPr lang="en-US" sz="2100" spc="-5" dirty="0">
                <a:solidFill>
                  <a:srgbClr val="1F497D"/>
                </a:solidFill>
                <a:latin typeface="Georgia"/>
                <a:cs typeface="Georgia"/>
              </a:rPr>
              <a:t>o</a:t>
            </a:r>
            <a:r>
              <a:rPr lang="en-US" sz="2100" dirty="0">
                <a:solidFill>
                  <a:srgbClr val="1F497D"/>
                </a:solidFill>
                <a:latin typeface="Georgia"/>
                <a:cs typeface="Georgia"/>
              </a:rPr>
              <a:t>r</a:t>
            </a:r>
            <a:r>
              <a:rPr lang="en-US" sz="2100" spc="10" dirty="0">
                <a:solidFill>
                  <a:srgbClr val="1F497D"/>
                </a:solidFill>
                <a:latin typeface="Georgia"/>
                <a:cs typeface="Georgia"/>
              </a:rPr>
              <a:t> </a:t>
            </a:r>
            <a:r>
              <a:rPr lang="en-US" sz="2100" dirty="0">
                <a:solidFill>
                  <a:srgbClr val="1F497D"/>
                </a:solidFill>
                <a:latin typeface="Georgia"/>
                <a:cs typeface="Georgia"/>
              </a:rPr>
              <a:t>pur</a:t>
            </a:r>
            <a:r>
              <a:rPr lang="en-US" sz="2100" spc="-5" dirty="0">
                <a:solidFill>
                  <a:srgbClr val="1F497D"/>
                </a:solidFill>
                <a:latin typeface="Georgia"/>
                <a:cs typeface="Georgia"/>
              </a:rPr>
              <a:t>ging</a:t>
            </a:r>
            <a:r>
              <a:rPr lang="en-US" sz="2100" dirty="0">
                <a:solidFill>
                  <a:srgbClr val="1F497D"/>
                </a:solidFill>
                <a:latin typeface="Georgia"/>
                <a:cs typeface="Georgia"/>
              </a:rPr>
              <a:t>,</a:t>
            </a:r>
            <a:r>
              <a:rPr lang="en-US" sz="2100" spc="15" dirty="0">
                <a:solidFill>
                  <a:srgbClr val="1F497D"/>
                </a:solidFill>
                <a:latin typeface="Georgia"/>
                <a:cs typeface="Georgia"/>
              </a:rPr>
              <a:t> </a:t>
            </a:r>
            <a:r>
              <a:rPr lang="en-US" sz="2100" spc="-10" dirty="0" smtClean="0">
                <a:solidFill>
                  <a:srgbClr val="1F497D"/>
                </a:solidFill>
                <a:latin typeface="Georgia"/>
                <a:cs typeface="Georgia"/>
              </a:rPr>
              <a:t>d</a:t>
            </a:r>
            <a:r>
              <a:rPr lang="en-US" sz="2100" spc="-5" dirty="0" smtClean="0">
                <a:solidFill>
                  <a:srgbClr val="1F497D"/>
                </a:solidFill>
                <a:latin typeface="Georgia"/>
                <a:cs typeface="Georgia"/>
              </a:rPr>
              <a:t>igitali</a:t>
            </a:r>
            <a:r>
              <a:rPr lang="en-US" sz="2100" dirty="0" smtClean="0">
                <a:solidFill>
                  <a:srgbClr val="1F497D"/>
                </a:solidFill>
                <a:latin typeface="Georgia"/>
                <a:cs typeface="Georgia"/>
              </a:rPr>
              <a:t>s, and </a:t>
            </a:r>
            <a:endParaRPr lang="en-US" sz="2100" dirty="0">
              <a:latin typeface="Georgia"/>
              <a:cs typeface="Georgia"/>
            </a:endParaRPr>
          </a:p>
          <a:p>
            <a:pPr marL="287004" lvl="1">
              <a:lnSpc>
                <a:spcPts val="2140"/>
              </a:lnSpc>
              <a:buClr>
                <a:srgbClr val="C0504D"/>
              </a:buClr>
              <a:buSzPct val="69047"/>
              <a:tabLst>
                <a:tab pos="561309" algn="l"/>
              </a:tabLst>
            </a:pPr>
            <a:r>
              <a:rPr lang="en-US" sz="2100" spc="-5" dirty="0" smtClean="0">
                <a:solidFill>
                  <a:srgbClr val="1F497D"/>
                </a:solidFill>
                <a:latin typeface="Georgia"/>
                <a:cs typeface="Georgia"/>
              </a:rPr>
              <a:t>Epsom</a:t>
            </a:r>
            <a:r>
              <a:rPr lang="en-US" sz="2100" spc="25" dirty="0" smtClean="0">
                <a:solidFill>
                  <a:srgbClr val="1F497D"/>
                </a:solidFill>
                <a:latin typeface="Georgia"/>
                <a:cs typeface="Georgia"/>
              </a:rPr>
              <a:t> </a:t>
            </a:r>
            <a:r>
              <a:rPr lang="en-US" sz="2100" dirty="0">
                <a:solidFill>
                  <a:srgbClr val="1F497D"/>
                </a:solidFill>
                <a:latin typeface="Georgia"/>
                <a:cs typeface="Georgia"/>
              </a:rPr>
              <a:t>s</a:t>
            </a:r>
            <a:r>
              <a:rPr lang="en-US" sz="2100" spc="-5" dirty="0">
                <a:solidFill>
                  <a:srgbClr val="1F497D"/>
                </a:solidFill>
                <a:latin typeface="Georgia"/>
                <a:cs typeface="Georgia"/>
              </a:rPr>
              <a:t>al</a:t>
            </a:r>
            <a:r>
              <a:rPr lang="en-US" sz="2100" dirty="0">
                <a:solidFill>
                  <a:srgbClr val="1F497D"/>
                </a:solidFill>
                <a:latin typeface="Georgia"/>
                <a:cs typeface="Georgia"/>
              </a:rPr>
              <a:t>t</a:t>
            </a:r>
            <a:r>
              <a:rPr lang="en-US" sz="2100" spc="15" dirty="0">
                <a:solidFill>
                  <a:srgbClr val="1F497D"/>
                </a:solidFill>
                <a:latin typeface="Georgia"/>
                <a:cs typeface="Georgia"/>
              </a:rPr>
              <a:t> </a:t>
            </a:r>
            <a:r>
              <a:rPr lang="en-US" sz="2100" dirty="0">
                <a:solidFill>
                  <a:srgbClr val="1F497D"/>
                </a:solidFill>
                <a:latin typeface="Georgia"/>
                <a:cs typeface="Georgia"/>
              </a:rPr>
              <a:t>(</a:t>
            </a:r>
            <a:r>
              <a:rPr lang="en-US" sz="2100" spc="-10" dirty="0">
                <a:solidFill>
                  <a:srgbClr val="1F497D"/>
                </a:solidFill>
                <a:latin typeface="Georgia"/>
                <a:cs typeface="Georgia"/>
              </a:rPr>
              <a:t>c</a:t>
            </a:r>
            <a:r>
              <a:rPr lang="en-US" sz="2100" dirty="0">
                <a:solidFill>
                  <a:srgbClr val="1F497D"/>
                </a:solidFill>
                <a:latin typeface="Georgia"/>
                <a:cs typeface="Georgia"/>
              </a:rPr>
              <a:t>h</a:t>
            </a:r>
            <a:r>
              <a:rPr lang="en-US" sz="2100" spc="5" dirty="0">
                <a:solidFill>
                  <a:srgbClr val="1F497D"/>
                </a:solidFill>
                <a:latin typeface="Georgia"/>
                <a:cs typeface="Georgia"/>
              </a:rPr>
              <a:t>e</a:t>
            </a:r>
            <a:r>
              <a:rPr lang="en-US" sz="2100" spc="-5" dirty="0">
                <a:solidFill>
                  <a:srgbClr val="1F497D"/>
                </a:solidFill>
                <a:latin typeface="Georgia"/>
                <a:cs typeface="Georgia"/>
              </a:rPr>
              <a:t>mi</a:t>
            </a:r>
            <a:r>
              <a:rPr lang="en-US" sz="2100" spc="-10" dirty="0">
                <a:solidFill>
                  <a:srgbClr val="1F497D"/>
                </a:solidFill>
                <a:latin typeface="Georgia"/>
                <a:cs typeface="Georgia"/>
              </a:rPr>
              <a:t>c</a:t>
            </a:r>
            <a:r>
              <a:rPr lang="en-US" sz="2100" spc="-5" dirty="0">
                <a:solidFill>
                  <a:srgbClr val="1F497D"/>
                </a:solidFill>
                <a:latin typeface="Georgia"/>
                <a:cs typeface="Georgia"/>
              </a:rPr>
              <a:t>al</a:t>
            </a:r>
            <a:r>
              <a:rPr lang="en-US" sz="2100" dirty="0">
                <a:solidFill>
                  <a:srgbClr val="1F497D"/>
                </a:solidFill>
                <a:latin typeface="Georgia"/>
                <a:cs typeface="Georgia"/>
              </a:rPr>
              <a:t>)</a:t>
            </a:r>
            <a:endParaRPr lang="en-US" sz="2100" dirty="0">
              <a:latin typeface="Georgia"/>
              <a:cs typeface="Georgia"/>
            </a:endParaRPr>
          </a:p>
          <a:p>
            <a:pPr marL="287004" marR="728305">
              <a:lnSpc>
                <a:spcPct val="70000"/>
              </a:lnSpc>
              <a:spcBef>
                <a:spcPts val="660"/>
              </a:spcBef>
              <a:buClr>
                <a:srgbClr val="C0504D"/>
              </a:buClr>
              <a:buSzPct val="68181"/>
              <a:tabLst>
                <a:tab pos="561309" algn="l"/>
              </a:tabLst>
            </a:pPr>
            <a:r>
              <a:rPr lang="en-US" sz="2200" spc="-25" dirty="0">
                <a:solidFill>
                  <a:srgbClr val="1F497D"/>
                </a:solidFill>
              </a:rPr>
              <a:t>M</a:t>
            </a:r>
            <a:r>
              <a:rPr lang="en-US" sz="2200" spc="-20" dirty="0">
                <a:solidFill>
                  <a:srgbClr val="1F497D"/>
                </a:solidFill>
              </a:rPr>
              <a:t>ercury</a:t>
            </a:r>
            <a:r>
              <a:rPr lang="en-US" sz="2200" spc="-10" dirty="0">
                <a:solidFill>
                  <a:srgbClr val="1F497D"/>
                </a:solidFill>
              </a:rPr>
              <a:t>(</a:t>
            </a:r>
            <a:r>
              <a:rPr lang="en-US" sz="2200" spc="-20" dirty="0">
                <a:solidFill>
                  <a:srgbClr val="1F497D"/>
                </a:solidFill>
              </a:rPr>
              <a:t>metal</a:t>
            </a:r>
            <a:r>
              <a:rPr lang="en-US" sz="2200" spc="-10" dirty="0">
                <a:solidFill>
                  <a:srgbClr val="1F497D"/>
                </a:solidFill>
              </a:rPr>
              <a:t>s</a:t>
            </a:r>
            <a:r>
              <a:rPr lang="en-US" sz="2200" spc="40" dirty="0">
                <a:solidFill>
                  <a:srgbClr val="1F497D"/>
                </a:solidFill>
              </a:rPr>
              <a:t> </a:t>
            </a:r>
            <a:r>
              <a:rPr lang="en-US" sz="2200" spc="-20" dirty="0">
                <a:solidFill>
                  <a:srgbClr val="1F497D"/>
                </a:solidFill>
              </a:rPr>
              <a:t>an</a:t>
            </a:r>
            <a:r>
              <a:rPr lang="en-US" sz="2200" spc="-15" dirty="0">
                <a:solidFill>
                  <a:srgbClr val="1F497D"/>
                </a:solidFill>
              </a:rPr>
              <a:t>d</a:t>
            </a:r>
            <a:r>
              <a:rPr lang="en-US" sz="2200" spc="10" dirty="0">
                <a:solidFill>
                  <a:srgbClr val="1F497D"/>
                </a:solidFill>
              </a:rPr>
              <a:t> </a:t>
            </a:r>
            <a:r>
              <a:rPr lang="en-US" sz="2200" spc="-10" dirty="0">
                <a:solidFill>
                  <a:srgbClr val="1F497D"/>
                </a:solidFill>
              </a:rPr>
              <a:t>s</a:t>
            </a:r>
            <a:r>
              <a:rPr lang="en-US" sz="2200" spc="-20" dirty="0">
                <a:solidFill>
                  <a:srgbClr val="1F497D"/>
                </a:solidFill>
              </a:rPr>
              <a:t>a</a:t>
            </a:r>
            <a:r>
              <a:rPr lang="en-US" sz="2200" spc="-15" dirty="0">
                <a:solidFill>
                  <a:srgbClr val="1F497D"/>
                </a:solidFill>
              </a:rPr>
              <a:t>lt</a:t>
            </a:r>
            <a:r>
              <a:rPr lang="en-US" sz="2200" spc="-10" dirty="0">
                <a:solidFill>
                  <a:srgbClr val="1F497D"/>
                </a:solidFill>
              </a:rPr>
              <a:t>s)</a:t>
            </a:r>
            <a:r>
              <a:rPr lang="en-US" sz="2200" spc="10" dirty="0">
                <a:solidFill>
                  <a:srgbClr val="1F497D"/>
                </a:solidFill>
              </a:rPr>
              <a:t> </a:t>
            </a:r>
            <a:r>
              <a:rPr lang="en-US" sz="2200" spc="-20" dirty="0">
                <a:solidFill>
                  <a:srgbClr val="1F497D"/>
                </a:solidFill>
              </a:rPr>
              <a:t>u</a:t>
            </a:r>
            <a:r>
              <a:rPr lang="en-US" sz="2200" spc="-10" dirty="0">
                <a:solidFill>
                  <a:srgbClr val="1F497D"/>
                </a:solidFill>
              </a:rPr>
              <a:t>s</a:t>
            </a:r>
            <a:r>
              <a:rPr lang="en-US" sz="2200" spc="-20" dirty="0">
                <a:solidFill>
                  <a:srgbClr val="1F497D"/>
                </a:solidFill>
              </a:rPr>
              <a:t>e</a:t>
            </a:r>
            <a:r>
              <a:rPr lang="en-US" sz="2200" spc="-15" dirty="0">
                <a:solidFill>
                  <a:srgbClr val="1F497D"/>
                </a:solidFill>
              </a:rPr>
              <a:t>d</a:t>
            </a:r>
            <a:r>
              <a:rPr lang="en-US" sz="2200" spc="10" dirty="0">
                <a:solidFill>
                  <a:srgbClr val="1F497D"/>
                </a:solidFill>
              </a:rPr>
              <a:t> </a:t>
            </a:r>
            <a:r>
              <a:rPr lang="en-US" sz="2200" spc="-5" dirty="0">
                <a:solidFill>
                  <a:srgbClr val="1F497D"/>
                </a:solidFill>
              </a:rPr>
              <a:t>f</a:t>
            </a:r>
            <a:r>
              <a:rPr lang="en-US" sz="2200" spc="-15" dirty="0">
                <a:solidFill>
                  <a:srgbClr val="1F497D"/>
                </a:solidFill>
              </a:rPr>
              <a:t>or a</a:t>
            </a:r>
            <a:r>
              <a:rPr lang="en-US" sz="2200" spc="-5" dirty="0">
                <a:solidFill>
                  <a:srgbClr val="1F497D"/>
                </a:solidFill>
              </a:rPr>
              <a:t> </a:t>
            </a:r>
            <a:r>
              <a:rPr lang="en-US" sz="2200" spc="-15" dirty="0">
                <a:solidFill>
                  <a:srgbClr val="1F497D"/>
                </a:solidFill>
              </a:rPr>
              <a:t>v</a:t>
            </a:r>
            <a:r>
              <a:rPr lang="en-US" sz="2200" spc="-20" dirty="0">
                <a:solidFill>
                  <a:srgbClr val="1F497D"/>
                </a:solidFill>
              </a:rPr>
              <a:t>a</a:t>
            </a:r>
            <a:r>
              <a:rPr lang="en-US" sz="2200" spc="-10" dirty="0">
                <a:solidFill>
                  <a:srgbClr val="1F497D"/>
                </a:solidFill>
              </a:rPr>
              <a:t>ri</a:t>
            </a:r>
            <a:r>
              <a:rPr lang="en-US" sz="2200" spc="-20" dirty="0">
                <a:solidFill>
                  <a:srgbClr val="1F497D"/>
                </a:solidFill>
              </a:rPr>
              <a:t>e</a:t>
            </a:r>
            <a:r>
              <a:rPr lang="en-US" sz="2200" spc="-15" dirty="0">
                <a:solidFill>
                  <a:srgbClr val="1F497D"/>
                </a:solidFill>
              </a:rPr>
              <a:t>ty</a:t>
            </a:r>
            <a:r>
              <a:rPr lang="en-US" sz="2200" spc="20" dirty="0">
                <a:solidFill>
                  <a:srgbClr val="1F497D"/>
                </a:solidFill>
              </a:rPr>
              <a:t> </a:t>
            </a:r>
            <a:r>
              <a:rPr lang="en-US" sz="2200" spc="-10" dirty="0">
                <a:solidFill>
                  <a:srgbClr val="1F497D"/>
                </a:solidFill>
              </a:rPr>
              <a:t>of i</a:t>
            </a:r>
            <a:r>
              <a:rPr lang="en-US" sz="2200" spc="-15" dirty="0">
                <a:solidFill>
                  <a:srgbClr val="1F497D"/>
                </a:solidFill>
              </a:rPr>
              <a:t>ll</a:t>
            </a:r>
            <a:r>
              <a:rPr lang="en-US" sz="2200" spc="-20" dirty="0">
                <a:solidFill>
                  <a:srgbClr val="1F497D"/>
                </a:solidFill>
              </a:rPr>
              <a:t>ne</a:t>
            </a:r>
            <a:r>
              <a:rPr lang="en-US" sz="2200" spc="-10" dirty="0">
                <a:solidFill>
                  <a:srgbClr val="1F497D"/>
                </a:solidFill>
              </a:rPr>
              <a:t>ss</a:t>
            </a:r>
            <a:r>
              <a:rPr lang="en-US" sz="2200" spc="10" dirty="0">
                <a:solidFill>
                  <a:srgbClr val="1F497D"/>
                </a:solidFill>
              </a:rPr>
              <a:t> </a:t>
            </a:r>
            <a:r>
              <a:rPr lang="en-US" sz="2200" spc="-15" dirty="0">
                <a:solidFill>
                  <a:srgbClr val="1F497D"/>
                </a:solidFill>
              </a:rPr>
              <a:t>l</a:t>
            </a:r>
            <a:r>
              <a:rPr lang="en-US" sz="2200" spc="-10" dirty="0">
                <a:solidFill>
                  <a:srgbClr val="1F497D"/>
                </a:solidFill>
              </a:rPr>
              <a:t>i</a:t>
            </a:r>
            <a:r>
              <a:rPr lang="en-US" sz="2200" spc="-20" dirty="0">
                <a:solidFill>
                  <a:srgbClr val="1F497D"/>
                </a:solidFill>
              </a:rPr>
              <a:t>k</a:t>
            </a:r>
            <a:r>
              <a:rPr lang="en-US" sz="2200" spc="-15" dirty="0">
                <a:solidFill>
                  <a:srgbClr val="1F497D"/>
                </a:solidFill>
              </a:rPr>
              <a:t>e</a:t>
            </a:r>
            <a:r>
              <a:rPr lang="en-US" sz="2200" spc="-10" dirty="0">
                <a:solidFill>
                  <a:srgbClr val="1F497D"/>
                </a:solidFill>
              </a:rPr>
              <a:t> </a:t>
            </a:r>
            <a:r>
              <a:rPr lang="en-US" sz="2200" spc="-15" dirty="0" smtClean="0">
                <a:solidFill>
                  <a:srgbClr val="1F497D"/>
                </a:solidFill>
              </a:rPr>
              <a:t>syphilis</a:t>
            </a:r>
            <a:r>
              <a:rPr lang="en-US" sz="2200" spc="10" dirty="0" smtClean="0">
                <a:solidFill>
                  <a:srgbClr val="1F497D"/>
                </a:solidFill>
              </a:rPr>
              <a:t> </a:t>
            </a:r>
            <a:r>
              <a:rPr lang="en-US" sz="2200" spc="-20" dirty="0">
                <a:solidFill>
                  <a:srgbClr val="1F497D"/>
                </a:solidFill>
              </a:rPr>
              <a:t>an</a:t>
            </a:r>
            <a:r>
              <a:rPr lang="en-US" sz="2200" spc="-15" dirty="0">
                <a:solidFill>
                  <a:srgbClr val="1F497D"/>
                </a:solidFill>
              </a:rPr>
              <a:t>d</a:t>
            </a:r>
            <a:r>
              <a:rPr lang="en-US" sz="2200" spc="10" dirty="0">
                <a:solidFill>
                  <a:srgbClr val="1F497D"/>
                </a:solidFill>
              </a:rPr>
              <a:t> </a:t>
            </a:r>
            <a:r>
              <a:rPr lang="en-US" sz="2200" spc="-20" dirty="0">
                <a:solidFill>
                  <a:srgbClr val="1F497D"/>
                </a:solidFill>
              </a:rPr>
              <a:t>a</a:t>
            </a:r>
            <a:r>
              <a:rPr lang="en-US" sz="2200" spc="-10" dirty="0">
                <a:solidFill>
                  <a:srgbClr val="1F497D"/>
                </a:solidFill>
              </a:rPr>
              <a:t>s</a:t>
            </a:r>
            <a:r>
              <a:rPr lang="en-US" sz="2200" spc="-5" dirty="0">
                <a:solidFill>
                  <a:srgbClr val="1F497D"/>
                </a:solidFill>
              </a:rPr>
              <a:t> </a:t>
            </a:r>
            <a:r>
              <a:rPr lang="en-US" sz="2200" spc="-20" dirty="0">
                <a:solidFill>
                  <a:srgbClr val="1F497D"/>
                </a:solidFill>
              </a:rPr>
              <a:t>ant</a:t>
            </a:r>
            <a:r>
              <a:rPr lang="en-US" sz="2200" spc="-10" dirty="0">
                <a:solidFill>
                  <a:srgbClr val="1F497D"/>
                </a:solidFill>
              </a:rPr>
              <a:t>i</a:t>
            </a:r>
            <a:r>
              <a:rPr lang="en-US" sz="2200" spc="-15" dirty="0">
                <a:solidFill>
                  <a:srgbClr val="1F497D"/>
                </a:solidFill>
              </a:rPr>
              <a:t>s</a:t>
            </a:r>
            <a:r>
              <a:rPr lang="en-US" sz="2200" spc="-20" dirty="0">
                <a:solidFill>
                  <a:srgbClr val="1F497D"/>
                </a:solidFill>
              </a:rPr>
              <a:t>e</a:t>
            </a:r>
            <a:r>
              <a:rPr lang="en-US" sz="2200" spc="-10" dirty="0">
                <a:solidFill>
                  <a:srgbClr val="1F497D"/>
                </a:solidFill>
              </a:rPr>
              <a:t>p</a:t>
            </a:r>
            <a:r>
              <a:rPr lang="en-US" sz="2200" spc="-15" dirty="0">
                <a:solidFill>
                  <a:srgbClr val="1F497D"/>
                </a:solidFill>
              </a:rPr>
              <a:t>t</a:t>
            </a:r>
            <a:r>
              <a:rPr lang="en-US" sz="2200" spc="-10" dirty="0">
                <a:solidFill>
                  <a:srgbClr val="1F497D"/>
                </a:solidFill>
              </a:rPr>
              <a:t>ic</a:t>
            </a:r>
            <a:endParaRPr lang="en-US" sz="2200" dirty="0"/>
          </a:p>
          <a:p>
            <a:pPr marL="287004">
              <a:lnSpc>
                <a:spcPts val="2215"/>
              </a:lnSpc>
              <a:buClr>
                <a:srgbClr val="C0504D"/>
              </a:buClr>
              <a:buSzPct val="68181"/>
              <a:tabLst>
                <a:tab pos="561309" algn="l"/>
              </a:tabLst>
            </a:pPr>
            <a:r>
              <a:rPr lang="en-US" sz="2200" spc="-15" dirty="0">
                <a:solidFill>
                  <a:srgbClr val="1F497D"/>
                </a:solidFill>
              </a:rPr>
              <a:t>Bloo</a:t>
            </a:r>
            <a:r>
              <a:rPr lang="en-US" sz="2200" spc="-20" dirty="0">
                <a:solidFill>
                  <a:srgbClr val="1F497D"/>
                </a:solidFill>
              </a:rPr>
              <a:t>d</a:t>
            </a:r>
            <a:r>
              <a:rPr lang="en-US" sz="2200" spc="-15" dirty="0">
                <a:solidFill>
                  <a:srgbClr val="1F497D"/>
                </a:solidFill>
              </a:rPr>
              <a:t>l</a:t>
            </a:r>
            <a:r>
              <a:rPr lang="en-US" sz="2200" spc="-20" dirty="0">
                <a:solidFill>
                  <a:srgbClr val="1F497D"/>
                </a:solidFill>
              </a:rPr>
              <a:t>e</a:t>
            </a:r>
            <a:r>
              <a:rPr lang="en-US" sz="2200" spc="-15" dirty="0">
                <a:solidFill>
                  <a:srgbClr val="1F497D"/>
                </a:solidFill>
              </a:rPr>
              <a:t>tt</a:t>
            </a:r>
            <a:r>
              <a:rPr lang="en-US" sz="2200" spc="-10" dirty="0">
                <a:solidFill>
                  <a:srgbClr val="1F497D"/>
                </a:solidFill>
              </a:rPr>
              <a:t>i</a:t>
            </a:r>
            <a:r>
              <a:rPr lang="en-US" sz="2200" spc="-20" dirty="0">
                <a:solidFill>
                  <a:srgbClr val="1F497D"/>
                </a:solidFill>
              </a:rPr>
              <a:t>n</a:t>
            </a:r>
            <a:r>
              <a:rPr lang="en-US" sz="2200" spc="-15" dirty="0">
                <a:solidFill>
                  <a:srgbClr val="1F497D"/>
                </a:solidFill>
              </a:rPr>
              <a:t>g</a:t>
            </a:r>
            <a:endParaRPr lang="en-US" sz="2200" dirty="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5129384B-F45A-4573-AA92-F0751893D09B}" type="slidenum">
              <a:rPr lang="en-US" smtClean="0"/>
              <a:t>13</a:t>
            </a:fld>
            <a:endParaRPr lang="en-US" dirty="0"/>
          </a:p>
        </p:txBody>
      </p:sp>
    </p:spTree>
    <p:extLst>
      <p:ext uri="{BB962C8B-B14F-4D97-AF65-F5344CB8AC3E}">
        <p14:creationId xmlns:p14="http://schemas.microsoft.com/office/powerpoint/2010/main" val="4142844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Contents</a:t>
            </a:r>
            <a:r>
              <a:rPr lang="en-US" b="1" baseline="0" dirty="0" smtClean="0"/>
              <a:t> of medicine chests varied, based on availability.  May also include mortar and pestle.</a:t>
            </a:r>
          </a:p>
          <a:p>
            <a:endParaRPr lang="en-US" b="1" baseline="0" dirty="0" smtClean="0"/>
          </a:p>
          <a:p>
            <a:r>
              <a:rPr lang="en-US" b="1" baseline="0" dirty="0" smtClean="0"/>
              <a:t>Congressional Act of 1790 called for standardization in contents, however varied until 1876 when the Marine Hospital Service, which later became the U. S. Public Health Service, took on this task. </a:t>
            </a:r>
            <a:endParaRPr lang="en-US" b="1" dirty="0"/>
          </a:p>
        </p:txBody>
      </p:sp>
      <p:sp>
        <p:nvSpPr>
          <p:cNvPr id="4" name="Slide Number Placeholder 3"/>
          <p:cNvSpPr>
            <a:spLocks noGrp="1"/>
          </p:cNvSpPr>
          <p:nvPr>
            <p:ph type="sldNum" sz="quarter" idx="10"/>
          </p:nvPr>
        </p:nvSpPr>
        <p:spPr/>
        <p:txBody>
          <a:bodyPr/>
          <a:lstStyle/>
          <a:p>
            <a:fld id="{5129384B-F45A-4573-AA92-F0751893D09B}" type="slidenum">
              <a:rPr lang="en-US" smtClean="0"/>
              <a:t>14</a:t>
            </a:fld>
            <a:endParaRPr lang="en-US" dirty="0"/>
          </a:p>
        </p:txBody>
      </p:sp>
    </p:spTree>
    <p:extLst>
      <p:ext uri="{BB962C8B-B14F-4D97-AF65-F5344CB8AC3E}">
        <p14:creationId xmlns:p14="http://schemas.microsoft.com/office/powerpoint/2010/main" val="235362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0511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16</a:t>
            </a:fld>
            <a:endParaRPr lang="en-US" dirty="0"/>
          </a:p>
        </p:txBody>
      </p:sp>
    </p:spTree>
    <p:extLst>
      <p:ext uri="{BB962C8B-B14F-4D97-AF65-F5344CB8AC3E}">
        <p14:creationId xmlns:p14="http://schemas.microsoft.com/office/powerpoint/2010/main" val="1990959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eaLnBrk="0" hangingPunct="0"/>
            <a:r>
              <a:rPr lang="en-US" dirty="0" smtClean="0"/>
              <a:t>Ships from Jamaica and Bermuda brought drugs to Philadelphia but Army was</a:t>
            </a:r>
            <a:endParaRPr lang="en-US" sz="1100" dirty="0" smtClean="0"/>
          </a:p>
          <a:p>
            <a:pPr lvl="3" eaLnBrk="0" hangingPunct="0"/>
            <a:r>
              <a:rPr lang="en-US" dirty="0" smtClean="0"/>
              <a:t>very slow in buying these imported drugs</a:t>
            </a:r>
            <a:endParaRPr lang="en-US" sz="1100" dirty="0" smtClean="0"/>
          </a:p>
          <a:p>
            <a:pPr lvl="3" eaLnBrk="0" hangingPunct="0"/>
            <a:endParaRPr lang="en-US" dirty="0" smtClean="0"/>
          </a:p>
          <a:p>
            <a:pPr lvl="3" eaLnBrk="0" hangingPunct="0"/>
            <a:r>
              <a:rPr lang="en-US" b="1" dirty="0" smtClean="0"/>
              <a:t>There was a shortage of drugs, especially cinchona for treating malaria</a:t>
            </a:r>
            <a:endParaRPr lang="en-US" sz="1100" b="1" dirty="0" smtClean="0"/>
          </a:p>
          <a:p>
            <a:pPr lvl="3" eaLnBrk="0" hangingPunct="0"/>
            <a:endParaRPr lang="en-US" dirty="0" smtClean="0"/>
          </a:p>
          <a:p>
            <a:pPr lvl="3" eaLnBrk="0" hangingPunct="0"/>
            <a:r>
              <a:rPr lang="en-US" dirty="0" smtClean="0"/>
              <a:t>Some drugs were captured from the British</a:t>
            </a: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17</a:t>
            </a:fld>
            <a:endParaRPr lang="en-US" dirty="0"/>
          </a:p>
        </p:txBody>
      </p:sp>
    </p:spTree>
    <p:extLst>
      <p:ext uri="{BB962C8B-B14F-4D97-AF65-F5344CB8AC3E}">
        <p14:creationId xmlns:p14="http://schemas.microsoft.com/office/powerpoint/2010/main" val="216159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eaLnBrk="0" hangingPunct="0"/>
            <a:r>
              <a:rPr lang="en-US" dirty="0" smtClean="0"/>
              <a:t>Ships from Jamaica and Bermuda brought drugs to Philadelphia but Army was</a:t>
            </a:r>
            <a:endParaRPr lang="en-US" sz="1100" dirty="0" smtClean="0"/>
          </a:p>
          <a:p>
            <a:pPr lvl="3" eaLnBrk="0" hangingPunct="0"/>
            <a:r>
              <a:rPr lang="en-US" dirty="0" smtClean="0"/>
              <a:t>very slow in buying these imported drugs</a:t>
            </a:r>
            <a:endParaRPr lang="en-US" sz="1100" dirty="0" smtClean="0"/>
          </a:p>
          <a:p>
            <a:pPr lvl="3" eaLnBrk="0" hangingPunct="0"/>
            <a:endParaRPr lang="en-US" dirty="0" smtClean="0"/>
          </a:p>
          <a:p>
            <a:pPr lvl="3" eaLnBrk="0" hangingPunct="0"/>
            <a:r>
              <a:rPr lang="en-US" b="1" dirty="0" smtClean="0"/>
              <a:t>There was a shortage of drugs, especially cinchona for treating malaria</a:t>
            </a:r>
            <a:endParaRPr lang="en-US" sz="1100" b="1" dirty="0" smtClean="0"/>
          </a:p>
          <a:p>
            <a:pPr lvl="3" eaLnBrk="0" hangingPunct="0"/>
            <a:endParaRPr lang="en-US" dirty="0" smtClean="0"/>
          </a:p>
          <a:p>
            <a:pPr lvl="3" eaLnBrk="0" hangingPunct="0"/>
            <a:r>
              <a:rPr lang="en-US" dirty="0" smtClean="0"/>
              <a:t>Some drugs were captured from the British</a:t>
            </a: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18</a:t>
            </a:fld>
            <a:endParaRPr lang="en-US" dirty="0"/>
          </a:p>
        </p:txBody>
      </p:sp>
    </p:spTree>
    <p:extLst>
      <p:ext uri="{BB962C8B-B14F-4D97-AF65-F5344CB8AC3E}">
        <p14:creationId xmlns:p14="http://schemas.microsoft.com/office/powerpoint/2010/main" val="4010118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dirty="0" smtClean="0"/>
              <a:t>Mr. Marshall participated in social, civic and professional functions and instilled in his sons the importance of service to the community.  </a:t>
            </a:r>
            <a:r>
              <a:rPr lang="en-US" b="1" u="sng" dirty="0" smtClean="0"/>
              <a:t>Picture shows him inspiring his two young sons, Christopher Jr. and Charles,  who later operated the Marshall </a:t>
            </a:r>
            <a:r>
              <a:rPr lang="en-US" sz="1100" b="1" u="sng" dirty="0" smtClean="0"/>
              <a:t>Apothecary.</a:t>
            </a:r>
            <a:endParaRPr lang="en-US" b="1" u="sng" dirty="0" smtClean="0"/>
          </a:p>
          <a:p>
            <a:pPr eaLnBrk="0" hangingPunct="0"/>
            <a:endParaRPr lang="en-US" sz="2000" dirty="0" smtClean="0"/>
          </a:p>
          <a:p>
            <a:pPr eaLnBrk="0" hangingPunct="0"/>
            <a:r>
              <a:rPr lang="en-US" dirty="0" smtClean="0"/>
              <a:t>During the War of Independence Marshall sold drugs to the Colonial troops especially those soldiers stationed in PA, NJ, MD, VA and DELAWARE. He also helped take care of wounded soldiers in Philadelphia hospitals. </a:t>
            </a:r>
            <a:r>
              <a:rPr lang="en-US" u="sng" dirty="0" smtClean="0"/>
              <a:t>Store sold </a:t>
            </a:r>
            <a:r>
              <a:rPr lang="en-US" sz="1400" u="sng" dirty="0" smtClean="0"/>
              <a:t>in </a:t>
            </a:r>
            <a:r>
              <a:rPr lang="en-US" u="sng" dirty="0" smtClean="0"/>
              <a:t>1825</a:t>
            </a:r>
            <a:r>
              <a:rPr lang="en-US" dirty="0" smtClean="0"/>
              <a:t>.</a:t>
            </a:r>
          </a:p>
          <a:p>
            <a:pPr marL="0" lvl="1" defTabSz="914350">
              <a:defRPr/>
            </a:pPr>
            <a:endParaRPr lang="en-US" b="1" dirty="0" smtClean="0"/>
          </a:p>
          <a:p>
            <a:pPr marL="0" lvl="1" defTabSz="914350">
              <a:defRPr/>
            </a:pPr>
            <a:r>
              <a:rPr lang="en-US" b="1" dirty="0" smtClean="0"/>
              <a:t>ACCURACY, INTEGRITY, SKILL, RELIABILITY and ATTENTION </a:t>
            </a:r>
            <a:r>
              <a:rPr lang="en-US" sz="1400" b="1" dirty="0" smtClean="0"/>
              <a:t>TO </a:t>
            </a:r>
            <a:r>
              <a:rPr lang="en-US" b="1" dirty="0" smtClean="0"/>
              <a:t>PATIENTS, ACCOUNTED FOR HIS SUCCESS.</a:t>
            </a:r>
          </a:p>
          <a:p>
            <a:pPr marL="0" lvl="1" defTabSz="914350">
              <a:defRPr/>
            </a:pPr>
            <a:endParaRPr lang="en-US" b="1" dirty="0" smtClean="0"/>
          </a:p>
          <a:p>
            <a:pPr marL="0" lvl="1" defTabSz="914350">
              <a:defRPr/>
            </a:pPr>
            <a:r>
              <a:rPr lang="en-US" b="1" u="sng" dirty="0" smtClean="0"/>
              <a:t>This philosophy became a lasting legacy in American pharmacy.  It is believed that the dedication to patient well-being extends to us today due to the efforts of the Marshall family. </a:t>
            </a:r>
          </a:p>
          <a:p>
            <a:pPr marL="0" lvl="1" defTabSz="914350">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19</a:t>
            </a:fld>
            <a:endParaRPr lang="en-US" dirty="0"/>
          </a:p>
        </p:txBody>
      </p:sp>
    </p:spTree>
    <p:extLst>
      <p:ext uri="{BB962C8B-B14F-4D97-AF65-F5344CB8AC3E}">
        <p14:creationId xmlns:p14="http://schemas.microsoft.com/office/powerpoint/2010/main" val="408861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a:t>
            </a:fld>
            <a:endParaRPr lang="en-US" dirty="0"/>
          </a:p>
        </p:txBody>
      </p:sp>
    </p:spTree>
    <p:extLst>
      <p:ext uri="{BB962C8B-B14F-4D97-AF65-F5344CB8AC3E}">
        <p14:creationId xmlns:p14="http://schemas.microsoft.com/office/powerpoint/2010/main" val="636106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dirty="0" smtClean="0"/>
              <a:t>Mr. Marshall participated in social, civic and professional functions and instilled in his sons the importance of service to the community.  </a:t>
            </a:r>
            <a:r>
              <a:rPr lang="en-US" b="1" u="sng" dirty="0" smtClean="0"/>
              <a:t>Picture shows him inspiring his two young sons, Christopher Jr. and Charles,  who later operated the Marshall </a:t>
            </a:r>
            <a:r>
              <a:rPr lang="en-US" sz="1100" b="1" u="sng" dirty="0" smtClean="0"/>
              <a:t>Apothecary.</a:t>
            </a:r>
            <a:endParaRPr lang="en-US" b="1" u="sng" dirty="0" smtClean="0"/>
          </a:p>
          <a:p>
            <a:pPr eaLnBrk="0" hangingPunct="0"/>
            <a:endParaRPr lang="en-US" sz="2000" dirty="0" smtClean="0"/>
          </a:p>
          <a:p>
            <a:pPr eaLnBrk="0" hangingPunct="0"/>
            <a:r>
              <a:rPr lang="en-US" dirty="0" smtClean="0"/>
              <a:t>During the War of Independence Marshall sold drugs to the Colonial troops especially those soldiers stationed in PA, NJ, MD, VA and DELAWARE. He also helped take care of wounded soldiers in Philadelphia hospitals. </a:t>
            </a:r>
            <a:r>
              <a:rPr lang="en-US" u="sng" dirty="0" smtClean="0"/>
              <a:t>Store sold </a:t>
            </a:r>
            <a:r>
              <a:rPr lang="en-US" sz="1400" u="sng" dirty="0" smtClean="0"/>
              <a:t>in </a:t>
            </a:r>
            <a:r>
              <a:rPr lang="en-US" u="sng" dirty="0" smtClean="0"/>
              <a:t>1825</a:t>
            </a:r>
            <a:r>
              <a:rPr lang="en-US" dirty="0" smtClean="0"/>
              <a:t>.</a:t>
            </a:r>
          </a:p>
          <a:p>
            <a:pPr marL="0" lvl="1" defTabSz="914350">
              <a:defRPr/>
            </a:pPr>
            <a:endParaRPr lang="en-US" b="1" dirty="0" smtClean="0"/>
          </a:p>
          <a:p>
            <a:pPr marL="0" lvl="1" defTabSz="914350">
              <a:defRPr/>
            </a:pPr>
            <a:r>
              <a:rPr lang="en-US" b="1" dirty="0" smtClean="0"/>
              <a:t>ACCURACY, INTEGRITY, SKILL, RELIABILITY and ATTENTION </a:t>
            </a:r>
            <a:r>
              <a:rPr lang="en-US" sz="1400" b="1" dirty="0" smtClean="0"/>
              <a:t>TO </a:t>
            </a:r>
            <a:r>
              <a:rPr lang="en-US" b="1" dirty="0" smtClean="0"/>
              <a:t>PATIENTS, ACCOUNTED FOR HIS SUCCESS.</a:t>
            </a:r>
          </a:p>
          <a:p>
            <a:pPr marL="0" lvl="1" defTabSz="914350">
              <a:defRPr/>
            </a:pPr>
            <a:endParaRPr lang="en-US" b="1" dirty="0" smtClean="0"/>
          </a:p>
          <a:p>
            <a:pPr marL="0" lvl="1" defTabSz="914350">
              <a:defRPr/>
            </a:pPr>
            <a:r>
              <a:rPr lang="en-US" b="1" u="sng" dirty="0" smtClean="0"/>
              <a:t>This philosophy became a lasting legacy in American pharmacy.  It is believed that the dedication to patient well-being extends to us today due to the efforts of the Marshall family. </a:t>
            </a:r>
          </a:p>
          <a:p>
            <a:pPr marL="0" lvl="1" defTabSz="914350">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20</a:t>
            </a:fld>
            <a:endParaRPr lang="en-US" dirty="0"/>
          </a:p>
        </p:txBody>
      </p:sp>
    </p:spTree>
    <p:extLst>
      <p:ext uri="{BB962C8B-B14F-4D97-AF65-F5344CB8AC3E}">
        <p14:creationId xmlns:p14="http://schemas.microsoft.com/office/powerpoint/2010/main" val="133126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dirty="0" smtClean="0"/>
              <a:t>Mr. Marshall participated in social, civic and professional functions and instilled in his sons the importance of service to the community.  </a:t>
            </a:r>
            <a:r>
              <a:rPr lang="en-US" b="1" u="sng" dirty="0" smtClean="0"/>
              <a:t>Picture shows him inspiring his two young sons, Christopher Jr. and Charles,  who later operated the Marshall </a:t>
            </a:r>
            <a:r>
              <a:rPr lang="en-US" sz="1100" b="1" u="sng" dirty="0" smtClean="0"/>
              <a:t>Apothecary.</a:t>
            </a:r>
            <a:endParaRPr lang="en-US" b="1" u="sng" dirty="0" smtClean="0"/>
          </a:p>
          <a:p>
            <a:pPr eaLnBrk="0" hangingPunct="0"/>
            <a:endParaRPr lang="en-US" sz="2000" dirty="0" smtClean="0"/>
          </a:p>
          <a:p>
            <a:pPr eaLnBrk="0" hangingPunct="0"/>
            <a:r>
              <a:rPr lang="en-US" dirty="0" smtClean="0"/>
              <a:t>During the War of Independence Marshall sold drugs to the Colonial troops especially those soldiers stationed in PA, NJ, MD, VA and DELAWARE. He also helped take care of wounded soldiers in Philadelphia hospitals. </a:t>
            </a:r>
            <a:r>
              <a:rPr lang="en-US" u="sng" dirty="0" smtClean="0"/>
              <a:t>Store sold </a:t>
            </a:r>
            <a:r>
              <a:rPr lang="en-US" sz="1400" u="sng" dirty="0" smtClean="0"/>
              <a:t>in </a:t>
            </a:r>
            <a:r>
              <a:rPr lang="en-US" u="sng" dirty="0" smtClean="0"/>
              <a:t>1825</a:t>
            </a:r>
            <a:r>
              <a:rPr lang="en-US" dirty="0" smtClean="0"/>
              <a:t>.</a:t>
            </a:r>
          </a:p>
          <a:p>
            <a:pPr marL="0" lvl="1" defTabSz="914350">
              <a:defRPr/>
            </a:pPr>
            <a:endParaRPr lang="en-US" b="1" dirty="0" smtClean="0"/>
          </a:p>
          <a:p>
            <a:pPr marL="0" lvl="1" defTabSz="914350">
              <a:defRPr/>
            </a:pPr>
            <a:r>
              <a:rPr lang="en-US" b="1" dirty="0" smtClean="0"/>
              <a:t>ACCURACY, INTEGRITY, SKILL, RELIABILITY and ATTENTION </a:t>
            </a:r>
            <a:r>
              <a:rPr lang="en-US" sz="1400" b="1" dirty="0" smtClean="0"/>
              <a:t>TO </a:t>
            </a:r>
            <a:r>
              <a:rPr lang="en-US" b="1" dirty="0" smtClean="0"/>
              <a:t>PATIENTS, ACCOUNTED FOR HIS SUCCESS.</a:t>
            </a:r>
          </a:p>
          <a:p>
            <a:pPr marL="0" lvl="1" defTabSz="914350">
              <a:defRPr/>
            </a:pPr>
            <a:endParaRPr lang="en-US" b="1" dirty="0" smtClean="0"/>
          </a:p>
          <a:p>
            <a:pPr marL="0" lvl="1" defTabSz="914350">
              <a:defRPr/>
            </a:pPr>
            <a:r>
              <a:rPr lang="en-US" b="1" u="sng" dirty="0" smtClean="0"/>
              <a:t>This philosophy became a lasting legacy in American pharmacy.  It is believed that the dedication to patient well-being extends to us today due to the efforts of the Marshall family. </a:t>
            </a:r>
          </a:p>
          <a:p>
            <a:pPr marL="0" lvl="1" defTabSz="914350">
              <a:defRPr/>
            </a:pPr>
            <a:endParaRPr lang="en-US" b="1" dirty="0" smtClean="0"/>
          </a:p>
          <a:p>
            <a:endParaRPr lang="en-US" dirty="0" smtClean="0"/>
          </a:p>
          <a:p>
            <a:pPr lvl="3" eaLnBrk="0" hangingPunct="0"/>
            <a:endParaRPr lang="en-US" dirty="0" smtClean="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21</a:t>
            </a:fld>
            <a:endParaRPr lang="en-US" dirty="0"/>
          </a:p>
        </p:txBody>
      </p:sp>
    </p:spTree>
    <p:extLst>
      <p:ext uri="{BB962C8B-B14F-4D97-AF65-F5344CB8AC3E}">
        <p14:creationId xmlns:p14="http://schemas.microsoft.com/office/powerpoint/2010/main" val="3991221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eaLnBrk="0" hangingPunct="0"/>
            <a:r>
              <a:rPr lang="en-US" dirty="0"/>
              <a:t>Mr. Marshall participated in social, civic and professional functions and instilled in his sons the importance of service to the community.  </a:t>
            </a:r>
            <a:r>
              <a:rPr lang="en-US" b="1" u="sng" dirty="0"/>
              <a:t>Picture shows him inspiring his two young sons, Christopher Jr. and Charles,  who later operated the Marshall </a:t>
            </a:r>
            <a:r>
              <a:rPr lang="en-US" sz="1100" b="1" u="sng" dirty="0"/>
              <a:t>Apothecary.</a:t>
            </a:r>
            <a:endParaRPr lang="en-US" b="1" u="sng" dirty="0"/>
          </a:p>
          <a:p>
            <a:pPr eaLnBrk="0" hangingPunct="0"/>
            <a:endParaRPr lang="en-US" sz="2000" dirty="0"/>
          </a:p>
          <a:p>
            <a:pPr eaLnBrk="0" hangingPunct="0"/>
            <a:r>
              <a:rPr lang="en-US" dirty="0"/>
              <a:t>During the War of Independence Marshall sold drugs to the Colonial troops especially those soldiers stationed in PA, NJ, MD, VA and DELAWARE. He also helped take care of wounded soldiers in Philadelphia hospitals. </a:t>
            </a:r>
            <a:r>
              <a:rPr lang="en-US" u="sng" dirty="0"/>
              <a:t>Store sold </a:t>
            </a:r>
            <a:r>
              <a:rPr lang="en-US" sz="1400" u="sng" dirty="0"/>
              <a:t>in </a:t>
            </a:r>
            <a:r>
              <a:rPr lang="en-US" u="sng" dirty="0"/>
              <a:t>1825</a:t>
            </a:r>
            <a:r>
              <a:rPr lang="en-US" dirty="0"/>
              <a:t>.</a:t>
            </a:r>
          </a:p>
          <a:p>
            <a:pPr marL="0" lvl="1" defTabSz="914350">
              <a:defRPr/>
            </a:pPr>
            <a:endParaRPr lang="en-US" b="1" dirty="0"/>
          </a:p>
          <a:p>
            <a:pPr marL="0" lvl="1" defTabSz="914350">
              <a:defRPr/>
            </a:pPr>
            <a:r>
              <a:rPr lang="en-US" b="1" dirty="0"/>
              <a:t>ACCURACY, INTEGRITY, SKILL, RELIABILITY and ATTENTION </a:t>
            </a:r>
            <a:r>
              <a:rPr lang="en-US" sz="1400" b="1" dirty="0"/>
              <a:t>TO </a:t>
            </a:r>
            <a:r>
              <a:rPr lang="en-US" b="1" dirty="0"/>
              <a:t>PATIENTS, ACCOUNTED FOR HIS SUCCESS.</a:t>
            </a:r>
          </a:p>
          <a:p>
            <a:pPr marL="0" lvl="1" defTabSz="914350">
              <a:defRPr/>
            </a:pPr>
            <a:endParaRPr lang="en-US" b="1" dirty="0"/>
          </a:p>
          <a:p>
            <a:pPr marL="0" lvl="1" defTabSz="914350">
              <a:defRPr/>
            </a:pPr>
            <a:r>
              <a:rPr lang="en-US" b="1" u="sng" dirty="0"/>
              <a:t>This philosophy became a lasting legacy in American pharmacy.  It is believed that the dedication to patient well-being extends to us today due to the efforts of the Marshall family. </a:t>
            </a:r>
          </a:p>
          <a:p>
            <a:pPr marL="0" lvl="1" defTabSz="914350">
              <a:defRPr/>
            </a:pPr>
            <a:endParaRPr lang="en-US" b="1" dirty="0"/>
          </a:p>
          <a:p>
            <a:endParaRPr dirty="0"/>
          </a:p>
        </p:txBody>
      </p:sp>
    </p:spTree>
    <p:extLst>
      <p:ext uri="{BB962C8B-B14F-4D97-AF65-F5344CB8AC3E}">
        <p14:creationId xmlns:p14="http://schemas.microsoft.com/office/powerpoint/2010/main" val="484035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23</a:t>
            </a:fld>
            <a:endParaRPr lang="en-US" dirty="0"/>
          </a:p>
        </p:txBody>
      </p:sp>
    </p:spTree>
    <p:extLst>
      <p:ext uri="{BB962C8B-B14F-4D97-AF65-F5344CB8AC3E}">
        <p14:creationId xmlns:p14="http://schemas.microsoft.com/office/powerpoint/2010/main" val="271424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24</a:t>
            </a:fld>
            <a:endParaRPr lang="en-US" dirty="0"/>
          </a:p>
        </p:txBody>
      </p:sp>
    </p:spTree>
    <p:extLst>
      <p:ext uri="{BB962C8B-B14F-4D97-AF65-F5344CB8AC3E}">
        <p14:creationId xmlns:p14="http://schemas.microsoft.com/office/powerpoint/2010/main" val="1742388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25</a:t>
            </a:fld>
            <a:endParaRPr lang="en-US" dirty="0"/>
          </a:p>
        </p:txBody>
      </p:sp>
    </p:spTree>
    <p:extLst>
      <p:ext uri="{BB962C8B-B14F-4D97-AF65-F5344CB8AC3E}">
        <p14:creationId xmlns:p14="http://schemas.microsoft.com/office/powerpoint/2010/main" val="55336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26</a:t>
            </a:fld>
            <a:endParaRPr lang="en-US" dirty="0"/>
          </a:p>
        </p:txBody>
      </p:sp>
    </p:spTree>
    <p:extLst>
      <p:ext uri="{BB962C8B-B14F-4D97-AF65-F5344CB8AC3E}">
        <p14:creationId xmlns:p14="http://schemas.microsoft.com/office/powerpoint/2010/main" val="2432807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27</a:t>
            </a:fld>
            <a:endParaRPr lang="en-US" dirty="0"/>
          </a:p>
        </p:txBody>
      </p:sp>
    </p:spTree>
    <p:extLst>
      <p:ext uri="{BB962C8B-B14F-4D97-AF65-F5344CB8AC3E}">
        <p14:creationId xmlns:p14="http://schemas.microsoft.com/office/powerpoint/2010/main" val="3424909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28</a:t>
            </a:fld>
            <a:endParaRPr lang="en-US" dirty="0"/>
          </a:p>
        </p:txBody>
      </p:sp>
    </p:spTree>
    <p:extLst>
      <p:ext uri="{BB962C8B-B14F-4D97-AF65-F5344CB8AC3E}">
        <p14:creationId xmlns:p14="http://schemas.microsoft.com/office/powerpoint/2010/main" val="106286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29</a:t>
            </a:fld>
            <a:endParaRPr lang="en-US" dirty="0"/>
          </a:p>
        </p:txBody>
      </p:sp>
    </p:spTree>
    <p:extLst>
      <p:ext uri="{BB962C8B-B14F-4D97-AF65-F5344CB8AC3E}">
        <p14:creationId xmlns:p14="http://schemas.microsoft.com/office/powerpoint/2010/main" val="106286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a:t>
            </a:fld>
            <a:endParaRPr lang="en-US" dirty="0"/>
          </a:p>
        </p:txBody>
      </p:sp>
    </p:spTree>
    <p:extLst>
      <p:ext uri="{BB962C8B-B14F-4D97-AF65-F5344CB8AC3E}">
        <p14:creationId xmlns:p14="http://schemas.microsoft.com/office/powerpoint/2010/main" val="2211125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30</a:t>
            </a:fld>
            <a:endParaRPr lang="en-US" dirty="0"/>
          </a:p>
        </p:txBody>
      </p:sp>
    </p:spTree>
    <p:extLst>
      <p:ext uri="{BB962C8B-B14F-4D97-AF65-F5344CB8AC3E}">
        <p14:creationId xmlns:p14="http://schemas.microsoft.com/office/powerpoint/2010/main" val="1335160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31</a:t>
            </a:fld>
            <a:endParaRPr lang="en-US" dirty="0"/>
          </a:p>
        </p:txBody>
      </p:sp>
    </p:spTree>
    <p:extLst>
      <p:ext uri="{BB962C8B-B14F-4D97-AF65-F5344CB8AC3E}">
        <p14:creationId xmlns:p14="http://schemas.microsoft.com/office/powerpoint/2010/main" val="302390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called the isolated </a:t>
            </a:r>
            <a:r>
              <a:rPr lang="en-US" dirty="0" smtClean="0">
                <a:hlinkClick r:id="rId3" tooltip="Alkaloid"/>
              </a:rPr>
              <a:t>alkaloid</a:t>
            </a:r>
            <a:r>
              <a:rPr lang="en-US" dirty="0" smtClean="0"/>
              <a:t> "morphium" after the Greek god of dreams, </a:t>
            </a:r>
            <a:r>
              <a:rPr lang="en-US" dirty="0" smtClean="0">
                <a:hlinkClick r:id="rId4" tooltip="Morpheus (mythology)"/>
              </a:rPr>
              <a:t>Morpheus</a:t>
            </a:r>
            <a:r>
              <a:rPr lang="en-US" dirty="0" smtClean="0"/>
              <a:t>. </a:t>
            </a:r>
          </a:p>
          <a:p>
            <a:r>
              <a:rPr lang="en-US" dirty="0" smtClean="0"/>
              <a:t>First alkaloid isolated from a plant</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32</a:t>
            </a:fld>
            <a:endParaRPr lang="en-US" dirty="0"/>
          </a:p>
        </p:txBody>
      </p:sp>
    </p:spTree>
    <p:extLst>
      <p:ext uri="{BB962C8B-B14F-4D97-AF65-F5344CB8AC3E}">
        <p14:creationId xmlns:p14="http://schemas.microsoft.com/office/powerpoint/2010/main" val="1746702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33</a:t>
            </a:fld>
            <a:endParaRPr lang="en-US" dirty="0"/>
          </a:p>
        </p:txBody>
      </p:sp>
    </p:spTree>
    <p:extLst>
      <p:ext uri="{BB962C8B-B14F-4D97-AF65-F5344CB8AC3E}">
        <p14:creationId xmlns:p14="http://schemas.microsoft.com/office/powerpoint/2010/main" val="2888774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called the isolated </a:t>
            </a:r>
            <a:r>
              <a:rPr lang="en-US" dirty="0" smtClean="0">
                <a:hlinkClick r:id="rId3" tooltip="Alkaloid"/>
              </a:rPr>
              <a:t>alkaloid</a:t>
            </a:r>
            <a:r>
              <a:rPr lang="en-US" dirty="0" smtClean="0"/>
              <a:t> "morphium" after the Greek god of dreams, </a:t>
            </a:r>
            <a:r>
              <a:rPr lang="en-US" dirty="0" smtClean="0">
                <a:hlinkClick r:id="rId4" tooltip="Morpheus (mythology)"/>
              </a:rPr>
              <a:t>Morpheus</a:t>
            </a:r>
            <a:r>
              <a:rPr lang="en-US" dirty="0" smtClean="0"/>
              <a:t>. </a:t>
            </a:r>
          </a:p>
          <a:p>
            <a:r>
              <a:rPr lang="en-US" dirty="0" smtClean="0"/>
              <a:t>First alkaloid isolated from a plant</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34</a:t>
            </a:fld>
            <a:endParaRPr lang="en-US" dirty="0"/>
          </a:p>
        </p:txBody>
      </p:sp>
    </p:spTree>
    <p:extLst>
      <p:ext uri="{BB962C8B-B14F-4D97-AF65-F5344CB8AC3E}">
        <p14:creationId xmlns:p14="http://schemas.microsoft.com/office/powerpoint/2010/main" val="841119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375960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called the isolated </a:t>
            </a:r>
            <a:r>
              <a:rPr lang="en-US" dirty="0" smtClean="0">
                <a:hlinkClick r:id="rId3" tooltip="Alkaloid"/>
              </a:rPr>
              <a:t>alkaloid</a:t>
            </a:r>
            <a:r>
              <a:rPr lang="en-US" dirty="0" smtClean="0"/>
              <a:t> "morphium" after the Greek god of dreams, </a:t>
            </a:r>
            <a:r>
              <a:rPr lang="en-US" dirty="0" smtClean="0">
                <a:hlinkClick r:id="rId4" tooltip="Morpheus (mythology)"/>
              </a:rPr>
              <a:t>Morpheus</a:t>
            </a:r>
            <a:r>
              <a:rPr lang="en-US" dirty="0" smtClean="0"/>
              <a:t>. </a:t>
            </a:r>
          </a:p>
          <a:p>
            <a:r>
              <a:rPr lang="en-US" dirty="0" smtClean="0"/>
              <a:t>First alkaloid isolated from a plant</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36</a:t>
            </a:fld>
            <a:endParaRPr lang="en-US" dirty="0"/>
          </a:p>
        </p:txBody>
      </p:sp>
    </p:spTree>
    <p:extLst>
      <p:ext uri="{BB962C8B-B14F-4D97-AF65-F5344CB8AC3E}">
        <p14:creationId xmlns:p14="http://schemas.microsoft.com/office/powerpoint/2010/main" val="4036595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37</a:t>
            </a:fld>
            <a:endParaRPr lang="en-US" dirty="0"/>
          </a:p>
        </p:txBody>
      </p:sp>
    </p:spTree>
    <p:extLst>
      <p:ext uri="{BB962C8B-B14F-4D97-AF65-F5344CB8AC3E}">
        <p14:creationId xmlns:p14="http://schemas.microsoft.com/office/powerpoint/2010/main" val="2465952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called the isolated </a:t>
            </a:r>
            <a:r>
              <a:rPr lang="en-US" dirty="0" smtClean="0">
                <a:hlinkClick r:id="rId3" tooltip="Alkaloid"/>
              </a:rPr>
              <a:t>alkaloid</a:t>
            </a:r>
            <a:r>
              <a:rPr lang="en-US" dirty="0" smtClean="0"/>
              <a:t> "morphium" after the Greek god of dreams, </a:t>
            </a:r>
            <a:r>
              <a:rPr lang="en-US" dirty="0" smtClean="0">
                <a:hlinkClick r:id="rId4" tooltip="Morpheus (mythology)"/>
              </a:rPr>
              <a:t>Morpheus</a:t>
            </a:r>
            <a:r>
              <a:rPr lang="en-US" dirty="0" smtClean="0"/>
              <a:t>. </a:t>
            </a:r>
          </a:p>
          <a:p>
            <a:r>
              <a:rPr lang="en-US" dirty="0" smtClean="0"/>
              <a:t>First alkaloid isolated from a plant</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38</a:t>
            </a:fld>
            <a:endParaRPr lang="en-US" dirty="0"/>
          </a:p>
        </p:txBody>
      </p:sp>
    </p:spTree>
    <p:extLst>
      <p:ext uri="{BB962C8B-B14F-4D97-AF65-F5344CB8AC3E}">
        <p14:creationId xmlns:p14="http://schemas.microsoft.com/office/powerpoint/2010/main" val="2091010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39</a:t>
            </a:fld>
            <a:endParaRPr lang="en-US" dirty="0"/>
          </a:p>
        </p:txBody>
      </p:sp>
    </p:spTree>
    <p:extLst>
      <p:ext uri="{BB962C8B-B14F-4D97-AF65-F5344CB8AC3E}">
        <p14:creationId xmlns:p14="http://schemas.microsoft.com/office/powerpoint/2010/main" val="75938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a:t>
            </a:fld>
            <a:endParaRPr lang="en-US" dirty="0"/>
          </a:p>
        </p:txBody>
      </p:sp>
    </p:spTree>
    <p:extLst>
      <p:ext uri="{BB962C8B-B14F-4D97-AF65-F5344CB8AC3E}">
        <p14:creationId xmlns:p14="http://schemas.microsoft.com/office/powerpoint/2010/main" val="2934208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10" dirty="0" smtClean="0">
                <a:latin typeface="Arial"/>
                <a:cs typeface="Arial"/>
              </a:rPr>
              <a:t>T</a:t>
            </a:r>
            <a:r>
              <a:rPr lang="en-US" dirty="0" smtClean="0">
                <a:latin typeface="Arial"/>
                <a:cs typeface="Arial"/>
              </a:rPr>
              <a:t>he</a:t>
            </a:r>
            <a:r>
              <a:rPr lang="en-US" spc="-20" dirty="0" smtClean="0">
                <a:latin typeface="Arial"/>
                <a:cs typeface="Arial"/>
              </a:rPr>
              <a:t> </a:t>
            </a:r>
            <a:r>
              <a:rPr lang="en-US" dirty="0" smtClean="0">
                <a:latin typeface="Arial"/>
                <a:cs typeface="Arial"/>
              </a:rPr>
              <a:t>city of</a:t>
            </a:r>
            <a:r>
              <a:rPr lang="en-US" spc="-10" dirty="0" smtClean="0">
                <a:latin typeface="Arial"/>
                <a:cs typeface="Arial"/>
              </a:rPr>
              <a:t> </a:t>
            </a:r>
            <a:r>
              <a:rPr lang="en-US" dirty="0" smtClean="0">
                <a:latin typeface="Arial"/>
                <a:cs typeface="Arial"/>
              </a:rPr>
              <a:t>P</a:t>
            </a:r>
            <a:r>
              <a:rPr lang="en-US" spc="-10" dirty="0" smtClean="0">
                <a:latin typeface="Arial"/>
                <a:cs typeface="Arial"/>
              </a:rPr>
              <a:t>h</a:t>
            </a:r>
            <a:r>
              <a:rPr lang="en-US" dirty="0" smtClean="0">
                <a:latin typeface="Arial"/>
                <a:cs typeface="Arial"/>
              </a:rPr>
              <a:t>i</a:t>
            </a:r>
            <a:r>
              <a:rPr lang="en-US" spc="-10" dirty="0" smtClean="0">
                <a:latin typeface="Arial"/>
                <a:cs typeface="Arial"/>
              </a:rPr>
              <a:t>l</a:t>
            </a:r>
            <a:r>
              <a:rPr lang="en-US" dirty="0" smtClean="0">
                <a:latin typeface="Arial"/>
                <a:cs typeface="Arial"/>
              </a:rPr>
              <a:t>a</a:t>
            </a:r>
            <a:r>
              <a:rPr lang="en-US" spc="-10" dirty="0" smtClean="0">
                <a:latin typeface="Arial"/>
                <a:cs typeface="Arial"/>
              </a:rPr>
              <a:t>d</a:t>
            </a:r>
            <a:r>
              <a:rPr lang="en-US" dirty="0" smtClean="0">
                <a:latin typeface="Arial"/>
                <a:cs typeface="Arial"/>
              </a:rPr>
              <a:t>e</a:t>
            </a:r>
            <a:r>
              <a:rPr lang="en-US" spc="-10" dirty="0" smtClean="0">
                <a:latin typeface="Arial"/>
                <a:cs typeface="Arial"/>
              </a:rPr>
              <a:t>l</a:t>
            </a:r>
            <a:r>
              <a:rPr lang="en-US" dirty="0" smtClean="0">
                <a:latin typeface="Arial"/>
                <a:cs typeface="Arial"/>
              </a:rPr>
              <a:t>p</a:t>
            </a:r>
            <a:r>
              <a:rPr lang="en-US" spc="-10" dirty="0" smtClean="0">
                <a:latin typeface="Arial"/>
                <a:cs typeface="Arial"/>
              </a:rPr>
              <a:t>h</a:t>
            </a:r>
            <a:r>
              <a:rPr lang="en-US" dirty="0" smtClean="0">
                <a:latin typeface="Arial"/>
                <a:cs typeface="Arial"/>
              </a:rPr>
              <a:t>ia</a:t>
            </a:r>
            <a:r>
              <a:rPr lang="en-US" spc="40" dirty="0" smtClean="0">
                <a:latin typeface="Arial"/>
                <a:cs typeface="Arial"/>
              </a:rPr>
              <a:t> </a:t>
            </a:r>
            <a:r>
              <a:rPr lang="en-US" dirty="0" smtClean="0">
                <a:latin typeface="Arial"/>
                <a:cs typeface="Arial"/>
              </a:rPr>
              <a:t>b</a:t>
            </a:r>
            <a:r>
              <a:rPr lang="en-US" spc="-10" dirty="0" smtClean="0">
                <a:latin typeface="Arial"/>
                <a:cs typeface="Arial"/>
              </a:rPr>
              <a:t>e</a:t>
            </a:r>
            <a:r>
              <a:rPr lang="en-US" dirty="0" smtClean="0">
                <a:latin typeface="Arial"/>
                <a:cs typeface="Arial"/>
              </a:rPr>
              <a:t>came</a:t>
            </a:r>
            <a:r>
              <a:rPr lang="en-US" spc="5" dirty="0" smtClean="0">
                <a:latin typeface="Arial"/>
                <a:cs typeface="Arial"/>
              </a:rPr>
              <a:t> </a:t>
            </a:r>
            <a:r>
              <a:rPr lang="en-US" dirty="0" smtClean="0">
                <a:latin typeface="Arial"/>
                <a:cs typeface="Arial"/>
              </a:rPr>
              <a:t>the</a:t>
            </a:r>
            <a:r>
              <a:rPr lang="en-US" spc="-10" dirty="0" smtClean="0">
                <a:latin typeface="Arial"/>
                <a:cs typeface="Arial"/>
              </a:rPr>
              <a:t> </a:t>
            </a:r>
            <a:r>
              <a:rPr lang="en-US" dirty="0" smtClean="0">
                <a:latin typeface="Arial"/>
                <a:cs typeface="Arial"/>
              </a:rPr>
              <a:t>birt</a:t>
            </a:r>
            <a:r>
              <a:rPr lang="en-US" spc="-10" dirty="0" smtClean="0">
                <a:latin typeface="Arial"/>
                <a:cs typeface="Arial"/>
              </a:rPr>
              <a:t>h</a:t>
            </a:r>
            <a:r>
              <a:rPr lang="en-US" dirty="0" smtClean="0">
                <a:latin typeface="Arial"/>
                <a:cs typeface="Arial"/>
              </a:rPr>
              <a:t>p</a:t>
            </a:r>
            <a:r>
              <a:rPr lang="en-US" spc="-10" dirty="0" smtClean="0">
                <a:latin typeface="Arial"/>
                <a:cs typeface="Arial"/>
              </a:rPr>
              <a:t>l</a:t>
            </a:r>
            <a:r>
              <a:rPr lang="en-US" dirty="0" smtClean="0">
                <a:latin typeface="Arial"/>
                <a:cs typeface="Arial"/>
              </a:rPr>
              <a:t>ace</a:t>
            </a:r>
            <a:r>
              <a:rPr lang="en-US" spc="5" dirty="0" smtClean="0">
                <a:latin typeface="Arial"/>
                <a:cs typeface="Arial"/>
              </a:rPr>
              <a:t> </a:t>
            </a:r>
            <a:r>
              <a:rPr lang="en-US" dirty="0" smtClean="0">
                <a:latin typeface="Arial"/>
                <a:cs typeface="Arial"/>
              </a:rPr>
              <a:t>of</a:t>
            </a:r>
            <a:r>
              <a:rPr lang="en-US" spc="-95" dirty="0" smtClean="0">
                <a:latin typeface="Arial"/>
                <a:cs typeface="Arial"/>
              </a:rPr>
              <a:t> </a:t>
            </a:r>
            <a:r>
              <a:rPr lang="en-US" dirty="0" smtClean="0">
                <a:latin typeface="Arial"/>
                <a:cs typeface="Arial"/>
              </a:rPr>
              <a:t>Amer</a:t>
            </a:r>
            <a:r>
              <a:rPr lang="en-US" spc="-10" dirty="0" smtClean="0">
                <a:latin typeface="Arial"/>
                <a:cs typeface="Arial"/>
              </a:rPr>
              <a:t>i</a:t>
            </a:r>
            <a:r>
              <a:rPr lang="en-US" dirty="0" smtClean="0">
                <a:latin typeface="Arial"/>
                <a:cs typeface="Arial"/>
              </a:rPr>
              <a:t>can </a:t>
            </a:r>
            <a:r>
              <a:rPr lang="en-US" spc="-10" dirty="0" smtClean="0">
                <a:latin typeface="Arial"/>
                <a:cs typeface="Arial"/>
              </a:rPr>
              <a:t>pha</a:t>
            </a:r>
            <a:r>
              <a:rPr lang="en-US" dirty="0" smtClean="0">
                <a:latin typeface="Arial"/>
                <a:cs typeface="Arial"/>
              </a:rPr>
              <a:t>rm</a:t>
            </a:r>
            <a:r>
              <a:rPr lang="en-US" spc="-10" dirty="0" smtClean="0">
                <a:latin typeface="Arial"/>
                <a:cs typeface="Arial"/>
              </a:rPr>
              <a:t>a</a:t>
            </a:r>
            <a:r>
              <a:rPr lang="en-US" dirty="0" smtClean="0">
                <a:latin typeface="Arial"/>
                <a:cs typeface="Arial"/>
              </a:rPr>
              <a:t>c</a:t>
            </a:r>
            <a:r>
              <a:rPr lang="en-US" spc="-10" dirty="0" smtClean="0">
                <a:latin typeface="Arial"/>
                <a:cs typeface="Arial"/>
              </a:rPr>
              <a:t>eu</a:t>
            </a:r>
            <a:r>
              <a:rPr lang="en-US" dirty="0" smtClean="0">
                <a:latin typeface="Arial"/>
                <a:cs typeface="Arial"/>
              </a:rPr>
              <a:t>tic</a:t>
            </a:r>
            <a:r>
              <a:rPr lang="en-US" spc="-10" dirty="0" smtClean="0">
                <a:latin typeface="Arial"/>
                <a:cs typeface="Arial"/>
              </a:rPr>
              <a:t>a</a:t>
            </a:r>
            <a:r>
              <a:rPr lang="en-US" dirty="0" smtClean="0">
                <a:latin typeface="Arial"/>
                <a:cs typeface="Arial"/>
              </a:rPr>
              <a:t>l</a:t>
            </a:r>
            <a:r>
              <a:rPr lang="en-US" spc="20" dirty="0" smtClean="0">
                <a:latin typeface="Arial"/>
                <a:cs typeface="Arial"/>
              </a:rPr>
              <a:t> </a:t>
            </a:r>
            <a:r>
              <a:rPr lang="en-US" dirty="0" smtClean="0">
                <a:latin typeface="Arial"/>
                <a:cs typeface="Arial"/>
              </a:rPr>
              <a:t>m</a:t>
            </a:r>
            <a:r>
              <a:rPr lang="en-US" spc="-10" dirty="0" smtClean="0">
                <a:latin typeface="Arial"/>
                <a:cs typeface="Arial"/>
              </a:rPr>
              <a:t>anu</a:t>
            </a:r>
            <a:r>
              <a:rPr lang="en-US" dirty="0" smtClean="0">
                <a:latin typeface="Arial"/>
                <a:cs typeface="Arial"/>
              </a:rPr>
              <a:t>fact</a:t>
            </a:r>
            <a:r>
              <a:rPr lang="en-US" spc="-10" dirty="0" smtClean="0">
                <a:latin typeface="Arial"/>
                <a:cs typeface="Arial"/>
              </a:rPr>
              <a:t>u</a:t>
            </a:r>
            <a:r>
              <a:rPr lang="en-US" dirty="0" smtClean="0">
                <a:latin typeface="Arial"/>
                <a:cs typeface="Arial"/>
              </a:rPr>
              <a:t>ri</a:t>
            </a:r>
            <a:r>
              <a:rPr lang="en-US" spc="-15" dirty="0" smtClean="0">
                <a:latin typeface="Arial"/>
                <a:cs typeface="Arial"/>
              </a:rPr>
              <a:t>n</a:t>
            </a:r>
            <a:r>
              <a:rPr lang="en-US" dirty="0" smtClean="0">
                <a:latin typeface="Arial"/>
                <a:cs typeface="Arial"/>
              </a:rPr>
              <a:t>g</a:t>
            </a:r>
            <a:r>
              <a:rPr lang="en-US" spc="20" dirty="0" smtClean="0">
                <a:latin typeface="Arial"/>
                <a:cs typeface="Arial"/>
              </a:rPr>
              <a:t> </a:t>
            </a:r>
            <a:r>
              <a:rPr lang="en-US" spc="-10" dirty="0" smtClean="0">
                <a:latin typeface="Arial"/>
                <a:cs typeface="Arial"/>
              </a:rPr>
              <a:t>an</a:t>
            </a:r>
            <a:r>
              <a:rPr lang="en-US" dirty="0" smtClean="0">
                <a:latin typeface="Arial"/>
                <a:cs typeface="Arial"/>
              </a:rPr>
              <a:t>d</a:t>
            </a:r>
            <a:r>
              <a:rPr lang="en-US" spc="5" dirty="0" smtClean="0">
                <a:latin typeface="Arial"/>
                <a:cs typeface="Arial"/>
              </a:rPr>
              <a:t> </a:t>
            </a:r>
            <a:r>
              <a:rPr lang="en-US" spc="-10" dirty="0" smtClean="0">
                <a:latin typeface="Arial"/>
                <a:cs typeface="Arial"/>
              </a:rPr>
              <a:t>pha</a:t>
            </a:r>
            <a:r>
              <a:rPr lang="en-US" dirty="0" smtClean="0">
                <a:latin typeface="Arial"/>
                <a:cs typeface="Arial"/>
              </a:rPr>
              <a:t>rm</a:t>
            </a:r>
            <a:r>
              <a:rPr lang="en-US" spc="-10" dirty="0" smtClean="0">
                <a:latin typeface="Arial"/>
                <a:cs typeface="Arial"/>
              </a:rPr>
              <a:t>a</a:t>
            </a:r>
            <a:r>
              <a:rPr lang="en-US" dirty="0" smtClean="0">
                <a:latin typeface="Arial"/>
                <a:cs typeface="Arial"/>
              </a:rPr>
              <a:t>cy</a:t>
            </a:r>
            <a:r>
              <a:rPr lang="en-US" spc="10" dirty="0" smtClean="0">
                <a:latin typeface="Arial"/>
                <a:cs typeface="Arial"/>
              </a:rPr>
              <a:t> </a:t>
            </a:r>
            <a:r>
              <a:rPr lang="en-US" spc="-10" dirty="0" smtClean="0">
                <a:latin typeface="Arial"/>
                <a:cs typeface="Arial"/>
              </a:rPr>
              <a:t>a</a:t>
            </a:r>
            <a:r>
              <a:rPr lang="en-US" dirty="0" smtClean="0">
                <a:latin typeface="Arial"/>
                <a:cs typeface="Arial"/>
              </a:rPr>
              <a:t>ft</a:t>
            </a:r>
            <a:r>
              <a:rPr lang="en-US" spc="-10" dirty="0" smtClean="0">
                <a:latin typeface="Arial"/>
                <a:cs typeface="Arial"/>
              </a:rPr>
              <a:t>e</a:t>
            </a:r>
            <a:r>
              <a:rPr lang="en-US" dirty="0" smtClean="0">
                <a:latin typeface="Arial"/>
                <a:cs typeface="Arial"/>
              </a:rPr>
              <a:t>r</a:t>
            </a:r>
            <a:r>
              <a:rPr lang="en-US" spc="-10" dirty="0" smtClean="0">
                <a:latin typeface="Arial"/>
                <a:cs typeface="Arial"/>
              </a:rPr>
              <a:t> </a:t>
            </a:r>
            <a:r>
              <a:rPr lang="en-US" dirty="0" smtClean="0">
                <a:latin typeface="Arial"/>
                <a:cs typeface="Arial"/>
              </a:rPr>
              <a:t>the Amer</a:t>
            </a:r>
            <a:r>
              <a:rPr lang="en-US" spc="-10" dirty="0" smtClean="0">
                <a:latin typeface="Arial"/>
                <a:cs typeface="Arial"/>
              </a:rPr>
              <a:t>i</a:t>
            </a:r>
            <a:r>
              <a:rPr lang="en-US" dirty="0" smtClean="0">
                <a:latin typeface="Arial"/>
                <a:cs typeface="Arial"/>
              </a:rPr>
              <a:t>can</a:t>
            </a:r>
            <a:r>
              <a:rPr lang="en-US" spc="5" dirty="0" smtClean="0">
                <a:latin typeface="Arial"/>
                <a:cs typeface="Arial"/>
              </a:rPr>
              <a:t> </a:t>
            </a:r>
            <a:r>
              <a:rPr lang="en-US" dirty="0" smtClean="0">
                <a:latin typeface="Arial"/>
                <a:cs typeface="Arial"/>
              </a:rPr>
              <a:t>rev</a:t>
            </a:r>
            <a:r>
              <a:rPr lang="en-US" spc="-10" dirty="0" smtClean="0">
                <a:latin typeface="Arial"/>
                <a:cs typeface="Arial"/>
              </a:rPr>
              <a:t>o</a:t>
            </a:r>
            <a:r>
              <a:rPr lang="en-US" dirty="0" smtClean="0">
                <a:latin typeface="Arial"/>
                <a:cs typeface="Arial"/>
              </a:rPr>
              <a:t>l</a:t>
            </a:r>
            <a:r>
              <a:rPr lang="en-US" spc="-10" dirty="0" smtClean="0">
                <a:latin typeface="Arial"/>
                <a:cs typeface="Arial"/>
              </a:rPr>
              <a:t>u</a:t>
            </a:r>
            <a:r>
              <a:rPr lang="en-US" dirty="0" smtClean="0">
                <a:latin typeface="Arial"/>
                <a:cs typeface="Arial"/>
              </a:rPr>
              <a:t>tio</a:t>
            </a:r>
            <a:r>
              <a:rPr lang="en-US" spc="-10" dirty="0" smtClean="0">
                <a:latin typeface="Arial"/>
                <a:cs typeface="Arial"/>
              </a:rPr>
              <a:t>n</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40</a:t>
            </a:fld>
            <a:endParaRPr lang="en-US" dirty="0"/>
          </a:p>
        </p:txBody>
      </p:sp>
    </p:spTree>
    <p:extLst>
      <p:ext uri="{BB962C8B-B14F-4D97-AF65-F5344CB8AC3E}">
        <p14:creationId xmlns:p14="http://schemas.microsoft.com/office/powerpoint/2010/main" val="2601528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10" dirty="0" smtClean="0">
                <a:latin typeface="Arial"/>
                <a:cs typeface="Arial"/>
              </a:rPr>
              <a:t>T</a:t>
            </a:r>
            <a:r>
              <a:rPr lang="en-US" dirty="0" smtClean="0">
                <a:latin typeface="Arial"/>
                <a:cs typeface="Arial"/>
              </a:rPr>
              <a:t>he</a:t>
            </a:r>
            <a:r>
              <a:rPr lang="en-US" spc="-20" dirty="0" smtClean="0">
                <a:latin typeface="Arial"/>
                <a:cs typeface="Arial"/>
              </a:rPr>
              <a:t> </a:t>
            </a:r>
            <a:r>
              <a:rPr lang="en-US" dirty="0" smtClean="0">
                <a:latin typeface="Arial"/>
                <a:cs typeface="Arial"/>
              </a:rPr>
              <a:t>city of</a:t>
            </a:r>
            <a:r>
              <a:rPr lang="en-US" spc="-10" dirty="0" smtClean="0">
                <a:latin typeface="Arial"/>
                <a:cs typeface="Arial"/>
              </a:rPr>
              <a:t> </a:t>
            </a:r>
            <a:r>
              <a:rPr lang="en-US" dirty="0" smtClean="0">
                <a:latin typeface="Arial"/>
                <a:cs typeface="Arial"/>
              </a:rPr>
              <a:t>P</a:t>
            </a:r>
            <a:r>
              <a:rPr lang="en-US" spc="-10" dirty="0" smtClean="0">
                <a:latin typeface="Arial"/>
                <a:cs typeface="Arial"/>
              </a:rPr>
              <a:t>h</a:t>
            </a:r>
            <a:r>
              <a:rPr lang="en-US" dirty="0" smtClean="0">
                <a:latin typeface="Arial"/>
                <a:cs typeface="Arial"/>
              </a:rPr>
              <a:t>i</a:t>
            </a:r>
            <a:r>
              <a:rPr lang="en-US" spc="-10" dirty="0" smtClean="0">
                <a:latin typeface="Arial"/>
                <a:cs typeface="Arial"/>
              </a:rPr>
              <a:t>l</a:t>
            </a:r>
            <a:r>
              <a:rPr lang="en-US" dirty="0" smtClean="0">
                <a:latin typeface="Arial"/>
                <a:cs typeface="Arial"/>
              </a:rPr>
              <a:t>a</a:t>
            </a:r>
            <a:r>
              <a:rPr lang="en-US" spc="-10" dirty="0" smtClean="0">
                <a:latin typeface="Arial"/>
                <a:cs typeface="Arial"/>
              </a:rPr>
              <a:t>d</a:t>
            </a:r>
            <a:r>
              <a:rPr lang="en-US" dirty="0" smtClean="0">
                <a:latin typeface="Arial"/>
                <a:cs typeface="Arial"/>
              </a:rPr>
              <a:t>e</a:t>
            </a:r>
            <a:r>
              <a:rPr lang="en-US" spc="-10" dirty="0" smtClean="0">
                <a:latin typeface="Arial"/>
                <a:cs typeface="Arial"/>
              </a:rPr>
              <a:t>l</a:t>
            </a:r>
            <a:r>
              <a:rPr lang="en-US" dirty="0" smtClean="0">
                <a:latin typeface="Arial"/>
                <a:cs typeface="Arial"/>
              </a:rPr>
              <a:t>p</a:t>
            </a:r>
            <a:r>
              <a:rPr lang="en-US" spc="-10" dirty="0" smtClean="0">
                <a:latin typeface="Arial"/>
                <a:cs typeface="Arial"/>
              </a:rPr>
              <a:t>h</a:t>
            </a:r>
            <a:r>
              <a:rPr lang="en-US" dirty="0" smtClean="0">
                <a:latin typeface="Arial"/>
                <a:cs typeface="Arial"/>
              </a:rPr>
              <a:t>ia</a:t>
            </a:r>
            <a:r>
              <a:rPr lang="en-US" spc="40" dirty="0" smtClean="0">
                <a:latin typeface="Arial"/>
                <a:cs typeface="Arial"/>
              </a:rPr>
              <a:t> </a:t>
            </a:r>
            <a:r>
              <a:rPr lang="en-US" dirty="0" smtClean="0">
                <a:latin typeface="Arial"/>
                <a:cs typeface="Arial"/>
              </a:rPr>
              <a:t>b</a:t>
            </a:r>
            <a:r>
              <a:rPr lang="en-US" spc="-10" dirty="0" smtClean="0">
                <a:latin typeface="Arial"/>
                <a:cs typeface="Arial"/>
              </a:rPr>
              <a:t>e</a:t>
            </a:r>
            <a:r>
              <a:rPr lang="en-US" dirty="0" smtClean="0">
                <a:latin typeface="Arial"/>
                <a:cs typeface="Arial"/>
              </a:rPr>
              <a:t>came</a:t>
            </a:r>
            <a:r>
              <a:rPr lang="en-US" spc="5" dirty="0" smtClean="0">
                <a:latin typeface="Arial"/>
                <a:cs typeface="Arial"/>
              </a:rPr>
              <a:t> </a:t>
            </a:r>
            <a:r>
              <a:rPr lang="en-US" dirty="0" smtClean="0">
                <a:latin typeface="Arial"/>
                <a:cs typeface="Arial"/>
              </a:rPr>
              <a:t>the</a:t>
            </a:r>
            <a:r>
              <a:rPr lang="en-US" spc="-10" dirty="0" smtClean="0">
                <a:latin typeface="Arial"/>
                <a:cs typeface="Arial"/>
              </a:rPr>
              <a:t> </a:t>
            </a:r>
            <a:r>
              <a:rPr lang="en-US" dirty="0" smtClean="0">
                <a:latin typeface="Arial"/>
                <a:cs typeface="Arial"/>
              </a:rPr>
              <a:t>birt</a:t>
            </a:r>
            <a:r>
              <a:rPr lang="en-US" spc="-10" dirty="0" smtClean="0">
                <a:latin typeface="Arial"/>
                <a:cs typeface="Arial"/>
              </a:rPr>
              <a:t>h</a:t>
            </a:r>
            <a:r>
              <a:rPr lang="en-US" dirty="0" smtClean="0">
                <a:latin typeface="Arial"/>
                <a:cs typeface="Arial"/>
              </a:rPr>
              <a:t>p</a:t>
            </a:r>
            <a:r>
              <a:rPr lang="en-US" spc="-10" dirty="0" smtClean="0">
                <a:latin typeface="Arial"/>
                <a:cs typeface="Arial"/>
              </a:rPr>
              <a:t>l</a:t>
            </a:r>
            <a:r>
              <a:rPr lang="en-US" dirty="0" smtClean="0">
                <a:latin typeface="Arial"/>
                <a:cs typeface="Arial"/>
              </a:rPr>
              <a:t>ace</a:t>
            </a:r>
            <a:r>
              <a:rPr lang="en-US" spc="5" dirty="0" smtClean="0">
                <a:latin typeface="Arial"/>
                <a:cs typeface="Arial"/>
              </a:rPr>
              <a:t> </a:t>
            </a:r>
            <a:r>
              <a:rPr lang="en-US" dirty="0" smtClean="0">
                <a:latin typeface="Arial"/>
                <a:cs typeface="Arial"/>
              </a:rPr>
              <a:t>of</a:t>
            </a:r>
            <a:r>
              <a:rPr lang="en-US" spc="-95" dirty="0" smtClean="0">
                <a:latin typeface="Arial"/>
                <a:cs typeface="Arial"/>
              </a:rPr>
              <a:t> </a:t>
            </a:r>
            <a:r>
              <a:rPr lang="en-US" dirty="0" smtClean="0">
                <a:latin typeface="Arial"/>
                <a:cs typeface="Arial"/>
              </a:rPr>
              <a:t>Amer</a:t>
            </a:r>
            <a:r>
              <a:rPr lang="en-US" spc="-10" dirty="0" smtClean="0">
                <a:latin typeface="Arial"/>
                <a:cs typeface="Arial"/>
              </a:rPr>
              <a:t>i</a:t>
            </a:r>
            <a:r>
              <a:rPr lang="en-US" dirty="0" smtClean="0">
                <a:latin typeface="Arial"/>
                <a:cs typeface="Arial"/>
              </a:rPr>
              <a:t>can </a:t>
            </a:r>
            <a:r>
              <a:rPr lang="en-US" spc="-10" dirty="0" smtClean="0">
                <a:latin typeface="Arial"/>
                <a:cs typeface="Arial"/>
              </a:rPr>
              <a:t>pha</a:t>
            </a:r>
            <a:r>
              <a:rPr lang="en-US" dirty="0" smtClean="0">
                <a:latin typeface="Arial"/>
                <a:cs typeface="Arial"/>
              </a:rPr>
              <a:t>rm</a:t>
            </a:r>
            <a:r>
              <a:rPr lang="en-US" spc="-10" dirty="0" smtClean="0">
                <a:latin typeface="Arial"/>
                <a:cs typeface="Arial"/>
              </a:rPr>
              <a:t>a</a:t>
            </a:r>
            <a:r>
              <a:rPr lang="en-US" dirty="0" smtClean="0">
                <a:latin typeface="Arial"/>
                <a:cs typeface="Arial"/>
              </a:rPr>
              <a:t>c</a:t>
            </a:r>
            <a:r>
              <a:rPr lang="en-US" spc="-10" dirty="0" smtClean="0">
                <a:latin typeface="Arial"/>
                <a:cs typeface="Arial"/>
              </a:rPr>
              <a:t>eu</a:t>
            </a:r>
            <a:r>
              <a:rPr lang="en-US" dirty="0" smtClean="0">
                <a:latin typeface="Arial"/>
                <a:cs typeface="Arial"/>
              </a:rPr>
              <a:t>tic</a:t>
            </a:r>
            <a:r>
              <a:rPr lang="en-US" spc="-10" dirty="0" smtClean="0">
                <a:latin typeface="Arial"/>
                <a:cs typeface="Arial"/>
              </a:rPr>
              <a:t>a</a:t>
            </a:r>
            <a:r>
              <a:rPr lang="en-US" dirty="0" smtClean="0">
                <a:latin typeface="Arial"/>
                <a:cs typeface="Arial"/>
              </a:rPr>
              <a:t>l</a:t>
            </a:r>
            <a:r>
              <a:rPr lang="en-US" spc="20" dirty="0" smtClean="0">
                <a:latin typeface="Arial"/>
                <a:cs typeface="Arial"/>
              </a:rPr>
              <a:t> </a:t>
            </a:r>
            <a:r>
              <a:rPr lang="en-US" dirty="0" smtClean="0">
                <a:latin typeface="Arial"/>
                <a:cs typeface="Arial"/>
              </a:rPr>
              <a:t>m</a:t>
            </a:r>
            <a:r>
              <a:rPr lang="en-US" spc="-10" dirty="0" smtClean="0">
                <a:latin typeface="Arial"/>
                <a:cs typeface="Arial"/>
              </a:rPr>
              <a:t>anu</a:t>
            </a:r>
            <a:r>
              <a:rPr lang="en-US" dirty="0" smtClean="0">
                <a:latin typeface="Arial"/>
                <a:cs typeface="Arial"/>
              </a:rPr>
              <a:t>fact</a:t>
            </a:r>
            <a:r>
              <a:rPr lang="en-US" spc="-10" dirty="0" smtClean="0">
                <a:latin typeface="Arial"/>
                <a:cs typeface="Arial"/>
              </a:rPr>
              <a:t>u</a:t>
            </a:r>
            <a:r>
              <a:rPr lang="en-US" dirty="0" smtClean="0">
                <a:latin typeface="Arial"/>
                <a:cs typeface="Arial"/>
              </a:rPr>
              <a:t>ri</a:t>
            </a:r>
            <a:r>
              <a:rPr lang="en-US" spc="-15" dirty="0" smtClean="0">
                <a:latin typeface="Arial"/>
                <a:cs typeface="Arial"/>
              </a:rPr>
              <a:t>n</a:t>
            </a:r>
            <a:r>
              <a:rPr lang="en-US" dirty="0" smtClean="0">
                <a:latin typeface="Arial"/>
                <a:cs typeface="Arial"/>
              </a:rPr>
              <a:t>g</a:t>
            </a:r>
            <a:r>
              <a:rPr lang="en-US" spc="20" dirty="0" smtClean="0">
                <a:latin typeface="Arial"/>
                <a:cs typeface="Arial"/>
              </a:rPr>
              <a:t> </a:t>
            </a:r>
            <a:r>
              <a:rPr lang="en-US" spc="-10" dirty="0" smtClean="0">
                <a:latin typeface="Arial"/>
                <a:cs typeface="Arial"/>
              </a:rPr>
              <a:t>an</a:t>
            </a:r>
            <a:r>
              <a:rPr lang="en-US" dirty="0" smtClean="0">
                <a:latin typeface="Arial"/>
                <a:cs typeface="Arial"/>
              </a:rPr>
              <a:t>d</a:t>
            </a:r>
            <a:r>
              <a:rPr lang="en-US" spc="5" dirty="0" smtClean="0">
                <a:latin typeface="Arial"/>
                <a:cs typeface="Arial"/>
              </a:rPr>
              <a:t> </a:t>
            </a:r>
            <a:r>
              <a:rPr lang="en-US" spc="-10" dirty="0" smtClean="0">
                <a:latin typeface="Arial"/>
                <a:cs typeface="Arial"/>
              </a:rPr>
              <a:t>pha</a:t>
            </a:r>
            <a:r>
              <a:rPr lang="en-US" dirty="0" smtClean="0">
                <a:latin typeface="Arial"/>
                <a:cs typeface="Arial"/>
              </a:rPr>
              <a:t>rm</a:t>
            </a:r>
            <a:r>
              <a:rPr lang="en-US" spc="-10" dirty="0" smtClean="0">
                <a:latin typeface="Arial"/>
                <a:cs typeface="Arial"/>
              </a:rPr>
              <a:t>a</a:t>
            </a:r>
            <a:r>
              <a:rPr lang="en-US" dirty="0" smtClean="0">
                <a:latin typeface="Arial"/>
                <a:cs typeface="Arial"/>
              </a:rPr>
              <a:t>cy</a:t>
            </a:r>
            <a:r>
              <a:rPr lang="en-US" spc="10" dirty="0" smtClean="0">
                <a:latin typeface="Arial"/>
                <a:cs typeface="Arial"/>
              </a:rPr>
              <a:t> </a:t>
            </a:r>
            <a:r>
              <a:rPr lang="en-US" spc="-10" dirty="0" smtClean="0">
                <a:latin typeface="Arial"/>
                <a:cs typeface="Arial"/>
              </a:rPr>
              <a:t>a</a:t>
            </a:r>
            <a:r>
              <a:rPr lang="en-US" dirty="0" smtClean="0">
                <a:latin typeface="Arial"/>
                <a:cs typeface="Arial"/>
              </a:rPr>
              <a:t>ft</a:t>
            </a:r>
            <a:r>
              <a:rPr lang="en-US" spc="-10" dirty="0" smtClean="0">
                <a:latin typeface="Arial"/>
                <a:cs typeface="Arial"/>
              </a:rPr>
              <a:t>e</a:t>
            </a:r>
            <a:r>
              <a:rPr lang="en-US" dirty="0" smtClean="0">
                <a:latin typeface="Arial"/>
                <a:cs typeface="Arial"/>
              </a:rPr>
              <a:t>r</a:t>
            </a:r>
            <a:r>
              <a:rPr lang="en-US" spc="-10" dirty="0" smtClean="0">
                <a:latin typeface="Arial"/>
                <a:cs typeface="Arial"/>
              </a:rPr>
              <a:t> </a:t>
            </a:r>
            <a:r>
              <a:rPr lang="en-US" dirty="0" smtClean="0">
                <a:latin typeface="Arial"/>
                <a:cs typeface="Arial"/>
              </a:rPr>
              <a:t>the Amer</a:t>
            </a:r>
            <a:r>
              <a:rPr lang="en-US" spc="-10" dirty="0" smtClean="0">
                <a:latin typeface="Arial"/>
                <a:cs typeface="Arial"/>
              </a:rPr>
              <a:t>i</a:t>
            </a:r>
            <a:r>
              <a:rPr lang="en-US" dirty="0" smtClean="0">
                <a:latin typeface="Arial"/>
                <a:cs typeface="Arial"/>
              </a:rPr>
              <a:t>can</a:t>
            </a:r>
            <a:r>
              <a:rPr lang="en-US" spc="5" dirty="0" smtClean="0">
                <a:latin typeface="Arial"/>
                <a:cs typeface="Arial"/>
              </a:rPr>
              <a:t> </a:t>
            </a:r>
            <a:r>
              <a:rPr lang="en-US" dirty="0" smtClean="0">
                <a:latin typeface="Arial"/>
                <a:cs typeface="Arial"/>
              </a:rPr>
              <a:t>rev</a:t>
            </a:r>
            <a:r>
              <a:rPr lang="en-US" spc="-10" dirty="0" smtClean="0">
                <a:latin typeface="Arial"/>
                <a:cs typeface="Arial"/>
              </a:rPr>
              <a:t>o</a:t>
            </a:r>
            <a:r>
              <a:rPr lang="en-US" dirty="0" smtClean="0">
                <a:latin typeface="Arial"/>
                <a:cs typeface="Arial"/>
              </a:rPr>
              <a:t>l</a:t>
            </a:r>
            <a:r>
              <a:rPr lang="en-US" spc="-10" dirty="0" smtClean="0">
                <a:latin typeface="Arial"/>
                <a:cs typeface="Arial"/>
              </a:rPr>
              <a:t>u</a:t>
            </a:r>
            <a:r>
              <a:rPr lang="en-US" dirty="0" smtClean="0">
                <a:latin typeface="Arial"/>
                <a:cs typeface="Arial"/>
              </a:rPr>
              <a:t>tio</a:t>
            </a:r>
            <a:r>
              <a:rPr lang="en-US" spc="-10" dirty="0" smtClean="0">
                <a:latin typeface="Arial"/>
                <a:cs typeface="Arial"/>
              </a:rPr>
              <a:t>n</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41</a:t>
            </a:fld>
            <a:endParaRPr lang="en-US" dirty="0"/>
          </a:p>
        </p:txBody>
      </p:sp>
    </p:spTree>
    <p:extLst>
      <p:ext uri="{BB962C8B-B14F-4D97-AF65-F5344CB8AC3E}">
        <p14:creationId xmlns:p14="http://schemas.microsoft.com/office/powerpoint/2010/main" val="1652779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10" dirty="0" smtClean="0">
                <a:latin typeface="Arial"/>
                <a:cs typeface="Arial"/>
              </a:rPr>
              <a:t>T</a:t>
            </a:r>
            <a:r>
              <a:rPr lang="en-US" dirty="0" smtClean="0">
                <a:latin typeface="Arial"/>
                <a:cs typeface="Arial"/>
              </a:rPr>
              <a:t>he</a:t>
            </a:r>
            <a:r>
              <a:rPr lang="en-US" spc="-20" dirty="0" smtClean="0">
                <a:latin typeface="Arial"/>
                <a:cs typeface="Arial"/>
              </a:rPr>
              <a:t> </a:t>
            </a:r>
            <a:r>
              <a:rPr lang="en-US" dirty="0" smtClean="0">
                <a:latin typeface="Arial"/>
                <a:cs typeface="Arial"/>
              </a:rPr>
              <a:t>city of</a:t>
            </a:r>
            <a:r>
              <a:rPr lang="en-US" spc="-10" dirty="0" smtClean="0">
                <a:latin typeface="Arial"/>
                <a:cs typeface="Arial"/>
              </a:rPr>
              <a:t> </a:t>
            </a:r>
            <a:r>
              <a:rPr lang="en-US" dirty="0" smtClean="0">
                <a:latin typeface="Arial"/>
                <a:cs typeface="Arial"/>
              </a:rPr>
              <a:t>P</a:t>
            </a:r>
            <a:r>
              <a:rPr lang="en-US" spc="-10" dirty="0" smtClean="0">
                <a:latin typeface="Arial"/>
                <a:cs typeface="Arial"/>
              </a:rPr>
              <a:t>h</a:t>
            </a:r>
            <a:r>
              <a:rPr lang="en-US" dirty="0" smtClean="0">
                <a:latin typeface="Arial"/>
                <a:cs typeface="Arial"/>
              </a:rPr>
              <a:t>i</a:t>
            </a:r>
            <a:r>
              <a:rPr lang="en-US" spc="-10" dirty="0" smtClean="0">
                <a:latin typeface="Arial"/>
                <a:cs typeface="Arial"/>
              </a:rPr>
              <a:t>l</a:t>
            </a:r>
            <a:r>
              <a:rPr lang="en-US" dirty="0" smtClean="0">
                <a:latin typeface="Arial"/>
                <a:cs typeface="Arial"/>
              </a:rPr>
              <a:t>a</a:t>
            </a:r>
            <a:r>
              <a:rPr lang="en-US" spc="-10" dirty="0" smtClean="0">
                <a:latin typeface="Arial"/>
                <a:cs typeface="Arial"/>
              </a:rPr>
              <a:t>d</a:t>
            </a:r>
            <a:r>
              <a:rPr lang="en-US" dirty="0" smtClean="0">
                <a:latin typeface="Arial"/>
                <a:cs typeface="Arial"/>
              </a:rPr>
              <a:t>e</a:t>
            </a:r>
            <a:r>
              <a:rPr lang="en-US" spc="-10" dirty="0" smtClean="0">
                <a:latin typeface="Arial"/>
                <a:cs typeface="Arial"/>
              </a:rPr>
              <a:t>l</a:t>
            </a:r>
            <a:r>
              <a:rPr lang="en-US" dirty="0" smtClean="0">
                <a:latin typeface="Arial"/>
                <a:cs typeface="Arial"/>
              </a:rPr>
              <a:t>p</a:t>
            </a:r>
            <a:r>
              <a:rPr lang="en-US" spc="-10" dirty="0" smtClean="0">
                <a:latin typeface="Arial"/>
                <a:cs typeface="Arial"/>
              </a:rPr>
              <a:t>h</a:t>
            </a:r>
            <a:r>
              <a:rPr lang="en-US" dirty="0" smtClean="0">
                <a:latin typeface="Arial"/>
                <a:cs typeface="Arial"/>
              </a:rPr>
              <a:t>ia</a:t>
            </a:r>
            <a:r>
              <a:rPr lang="en-US" spc="40" dirty="0" smtClean="0">
                <a:latin typeface="Arial"/>
                <a:cs typeface="Arial"/>
              </a:rPr>
              <a:t> </a:t>
            </a:r>
            <a:r>
              <a:rPr lang="en-US" dirty="0" smtClean="0">
                <a:latin typeface="Arial"/>
                <a:cs typeface="Arial"/>
              </a:rPr>
              <a:t>b</a:t>
            </a:r>
            <a:r>
              <a:rPr lang="en-US" spc="-10" dirty="0" smtClean="0">
                <a:latin typeface="Arial"/>
                <a:cs typeface="Arial"/>
              </a:rPr>
              <a:t>e</a:t>
            </a:r>
            <a:r>
              <a:rPr lang="en-US" dirty="0" smtClean="0">
                <a:latin typeface="Arial"/>
                <a:cs typeface="Arial"/>
              </a:rPr>
              <a:t>came</a:t>
            </a:r>
            <a:r>
              <a:rPr lang="en-US" spc="5" dirty="0" smtClean="0">
                <a:latin typeface="Arial"/>
                <a:cs typeface="Arial"/>
              </a:rPr>
              <a:t> </a:t>
            </a:r>
            <a:r>
              <a:rPr lang="en-US" dirty="0" smtClean="0">
                <a:latin typeface="Arial"/>
                <a:cs typeface="Arial"/>
              </a:rPr>
              <a:t>the</a:t>
            </a:r>
            <a:r>
              <a:rPr lang="en-US" spc="-10" dirty="0" smtClean="0">
                <a:latin typeface="Arial"/>
                <a:cs typeface="Arial"/>
              </a:rPr>
              <a:t> </a:t>
            </a:r>
            <a:r>
              <a:rPr lang="en-US" dirty="0" smtClean="0">
                <a:latin typeface="Arial"/>
                <a:cs typeface="Arial"/>
              </a:rPr>
              <a:t>birt</a:t>
            </a:r>
            <a:r>
              <a:rPr lang="en-US" spc="-10" dirty="0" smtClean="0">
                <a:latin typeface="Arial"/>
                <a:cs typeface="Arial"/>
              </a:rPr>
              <a:t>h</a:t>
            </a:r>
            <a:r>
              <a:rPr lang="en-US" dirty="0" smtClean="0">
                <a:latin typeface="Arial"/>
                <a:cs typeface="Arial"/>
              </a:rPr>
              <a:t>p</a:t>
            </a:r>
            <a:r>
              <a:rPr lang="en-US" spc="-10" dirty="0" smtClean="0">
                <a:latin typeface="Arial"/>
                <a:cs typeface="Arial"/>
              </a:rPr>
              <a:t>l</a:t>
            </a:r>
            <a:r>
              <a:rPr lang="en-US" dirty="0" smtClean="0">
                <a:latin typeface="Arial"/>
                <a:cs typeface="Arial"/>
              </a:rPr>
              <a:t>ace</a:t>
            </a:r>
            <a:r>
              <a:rPr lang="en-US" spc="5" dirty="0" smtClean="0">
                <a:latin typeface="Arial"/>
                <a:cs typeface="Arial"/>
              </a:rPr>
              <a:t> </a:t>
            </a:r>
            <a:r>
              <a:rPr lang="en-US" dirty="0" smtClean="0">
                <a:latin typeface="Arial"/>
                <a:cs typeface="Arial"/>
              </a:rPr>
              <a:t>of</a:t>
            </a:r>
            <a:r>
              <a:rPr lang="en-US" spc="-95" dirty="0" smtClean="0">
                <a:latin typeface="Arial"/>
                <a:cs typeface="Arial"/>
              </a:rPr>
              <a:t> </a:t>
            </a:r>
            <a:r>
              <a:rPr lang="en-US" dirty="0" smtClean="0">
                <a:latin typeface="Arial"/>
                <a:cs typeface="Arial"/>
              </a:rPr>
              <a:t>Amer</a:t>
            </a:r>
            <a:r>
              <a:rPr lang="en-US" spc="-10" dirty="0" smtClean="0">
                <a:latin typeface="Arial"/>
                <a:cs typeface="Arial"/>
              </a:rPr>
              <a:t>i</a:t>
            </a:r>
            <a:r>
              <a:rPr lang="en-US" dirty="0" smtClean="0">
                <a:latin typeface="Arial"/>
                <a:cs typeface="Arial"/>
              </a:rPr>
              <a:t>can </a:t>
            </a:r>
            <a:r>
              <a:rPr lang="en-US" spc="-10" dirty="0" smtClean="0">
                <a:latin typeface="Arial"/>
                <a:cs typeface="Arial"/>
              </a:rPr>
              <a:t>pha</a:t>
            </a:r>
            <a:r>
              <a:rPr lang="en-US" dirty="0" smtClean="0">
                <a:latin typeface="Arial"/>
                <a:cs typeface="Arial"/>
              </a:rPr>
              <a:t>rm</a:t>
            </a:r>
            <a:r>
              <a:rPr lang="en-US" spc="-10" dirty="0" smtClean="0">
                <a:latin typeface="Arial"/>
                <a:cs typeface="Arial"/>
              </a:rPr>
              <a:t>a</a:t>
            </a:r>
            <a:r>
              <a:rPr lang="en-US" dirty="0" smtClean="0">
                <a:latin typeface="Arial"/>
                <a:cs typeface="Arial"/>
              </a:rPr>
              <a:t>c</a:t>
            </a:r>
            <a:r>
              <a:rPr lang="en-US" spc="-10" dirty="0" smtClean="0">
                <a:latin typeface="Arial"/>
                <a:cs typeface="Arial"/>
              </a:rPr>
              <a:t>eu</a:t>
            </a:r>
            <a:r>
              <a:rPr lang="en-US" dirty="0" smtClean="0">
                <a:latin typeface="Arial"/>
                <a:cs typeface="Arial"/>
              </a:rPr>
              <a:t>tic</a:t>
            </a:r>
            <a:r>
              <a:rPr lang="en-US" spc="-10" dirty="0" smtClean="0">
                <a:latin typeface="Arial"/>
                <a:cs typeface="Arial"/>
              </a:rPr>
              <a:t>a</a:t>
            </a:r>
            <a:r>
              <a:rPr lang="en-US" dirty="0" smtClean="0">
                <a:latin typeface="Arial"/>
                <a:cs typeface="Arial"/>
              </a:rPr>
              <a:t>l</a:t>
            </a:r>
            <a:r>
              <a:rPr lang="en-US" spc="20" dirty="0" smtClean="0">
                <a:latin typeface="Arial"/>
                <a:cs typeface="Arial"/>
              </a:rPr>
              <a:t> </a:t>
            </a:r>
            <a:r>
              <a:rPr lang="en-US" dirty="0" smtClean="0">
                <a:latin typeface="Arial"/>
                <a:cs typeface="Arial"/>
              </a:rPr>
              <a:t>m</a:t>
            </a:r>
            <a:r>
              <a:rPr lang="en-US" spc="-10" dirty="0" smtClean="0">
                <a:latin typeface="Arial"/>
                <a:cs typeface="Arial"/>
              </a:rPr>
              <a:t>anu</a:t>
            </a:r>
            <a:r>
              <a:rPr lang="en-US" dirty="0" smtClean="0">
                <a:latin typeface="Arial"/>
                <a:cs typeface="Arial"/>
              </a:rPr>
              <a:t>fact</a:t>
            </a:r>
            <a:r>
              <a:rPr lang="en-US" spc="-10" dirty="0" smtClean="0">
                <a:latin typeface="Arial"/>
                <a:cs typeface="Arial"/>
              </a:rPr>
              <a:t>u</a:t>
            </a:r>
            <a:r>
              <a:rPr lang="en-US" dirty="0" smtClean="0">
                <a:latin typeface="Arial"/>
                <a:cs typeface="Arial"/>
              </a:rPr>
              <a:t>ri</a:t>
            </a:r>
            <a:r>
              <a:rPr lang="en-US" spc="-15" dirty="0" smtClean="0">
                <a:latin typeface="Arial"/>
                <a:cs typeface="Arial"/>
              </a:rPr>
              <a:t>n</a:t>
            </a:r>
            <a:r>
              <a:rPr lang="en-US" dirty="0" smtClean="0">
                <a:latin typeface="Arial"/>
                <a:cs typeface="Arial"/>
              </a:rPr>
              <a:t>g</a:t>
            </a:r>
            <a:r>
              <a:rPr lang="en-US" spc="20" dirty="0" smtClean="0">
                <a:latin typeface="Arial"/>
                <a:cs typeface="Arial"/>
              </a:rPr>
              <a:t> </a:t>
            </a:r>
            <a:r>
              <a:rPr lang="en-US" spc="-10" dirty="0" smtClean="0">
                <a:latin typeface="Arial"/>
                <a:cs typeface="Arial"/>
              </a:rPr>
              <a:t>an</a:t>
            </a:r>
            <a:r>
              <a:rPr lang="en-US" dirty="0" smtClean="0">
                <a:latin typeface="Arial"/>
                <a:cs typeface="Arial"/>
              </a:rPr>
              <a:t>d</a:t>
            </a:r>
            <a:r>
              <a:rPr lang="en-US" spc="5" dirty="0" smtClean="0">
                <a:latin typeface="Arial"/>
                <a:cs typeface="Arial"/>
              </a:rPr>
              <a:t> </a:t>
            </a:r>
            <a:r>
              <a:rPr lang="en-US" spc="-10" dirty="0" smtClean="0">
                <a:latin typeface="Arial"/>
                <a:cs typeface="Arial"/>
              </a:rPr>
              <a:t>pha</a:t>
            </a:r>
            <a:r>
              <a:rPr lang="en-US" dirty="0" smtClean="0">
                <a:latin typeface="Arial"/>
                <a:cs typeface="Arial"/>
              </a:rPr>
              <a:t>rm</a:t>
            </a:r>
            <a:r>
              <a:rPr lang="en-US" spc="-10" dirty="0" smtClean="0">
                <a:latin typeface="Arial"/>
                <a:cs typeface="Arial"/>
              </a:rPr>
              <a:t>a</a:t>
            </a:r>
            <a:r>
              <a:rPr lang="en-US" dirty="0" smtClean="0">
                <a:latin typeface="Arial"/>
                <a:cs typeface="Arial"/>
              </a:rPr>
              <a:t>cy</a:t>
            </a:r>
            <a:r>
              <a:rPr lang="en-US" spc="10" dirty="0" smtClean="0">
                <a:latin typeface="Arial"/>
                <a:cs typeface="Arial"/>
              </a:rPr>
              <a:t> </a:t>
            </a:r>
            <a:r>
              <a:rPr lang="en-US" spc="-10" dirty="0" smtClean="0">
                <a:latin typeface="Arial"/>
                <a:cs typeface="Arial"/>
              </a:rPr>
              <a:t>a</a:t>
            </a:r>
            <a:r>
              <a:rPr lang="en-US" dirty="0" smtClean="0">
                <a:latin typeface="Arial"/>
                <a:cs typeface="Arial"/>
              </a:rPr>
              <a:t>ft</a:t>
            </a:r>
            <a:r>
              <a:rPr lang="en-US" spc="-10" dirty="0" smtClean="0">
                <a:latin typeface="Arial"/>
                <a:cs typeface="Arial"/>
              </a:rPr>
              <a:t>e</a:t>
            </a:r>
            <a:r>
              <a:rPr lang="en-US" dirty="0" smtClean="0">
                <a:latin typeface="Arial"/>
                <a:cs typeface="Arial"/>
              </a:rPr>
              <a:t>r</a:t>
            </a:r>
            <a:r>
              <a:rPr lang="en-US" spc="-10" dirty="0" smtClean="0">
                <a:latin typeface="Arial"/>
                <a:cs typeface="Arial"/>
              </a:rPr>
              <a:t> </a:t>
            </a:r>
            <a:r>
              <a:rPr lang="en-US" dirty="0" smtClean="0">
                <a:latin typeface="Arial"/>
                <a:cs typeface="Arial"/>
              </a:rPr>
              <a:t>the Amer</a:t>
            </a:r>
            <a:r>
              <a:rPr lang="en-US" spc="-10" dirty="0" smtClean="0">
                <a:latin typeface="Arial"/>
                <a:cs typeface="Arial"/>
              </a:rPr>
              <a:t>i</a:t>
            </a:r>
            <a:r>
              <a:rPr lang="en-US" dirty="0" smtClean="0">
                <a:latin typeface="Arial"/>
                <a:cs typeface="Arial"/>
              </a:rPr>
              <a:t>can</a:t>
            </a:r>
            <a:r>
              <a:rPr lang="en-US" spc="5" dirty="0" smtClean="0">
                <a:latin typeface="Arial"/>
                <a:cs typeface="Arial"/>
              </a:rPr>
              <a:t> </a:t>
            </a:r>
            <a:r>
              <a:rPr lang="en-US" dirty="0" smtClean="0">
                <a:latin typeface="Arial"/>
                <a:cs typeface="Arial"/>
              </a:rPr>
              <a:t>rev</a:t>
            </a:r>
            <a:r>
              <a:rPr lang="en-US" spc="-10" dirty="0" smtClean="0">
                <a:latin typeface="Arial"/>
                <a:cs typeface="Arial"/>
              </a:rPr>
              <a:t>o</a:t>
            </a:r>
            <a:r>
              <a:rPr lang="en-US" dirty="0" smtClean="0">
                <a:latin typeface="Arial"/>
                <a:cs typeface="Arial"/>
              </a:rPr>
              <a:t>l</a:t>
            </a:r>
            <a:r>
              <a:rPr lang="en-US" spc="-10" dirty="0" smtClean="0">
                <a:latin typeface="Arial"/>
                <a:cs typeface="Arial"/>
              </a:rPr>
              <a:t>u</a:t>
            </a:r>
            <a:r>
              <a:rPr lang="en-US" dirty="0" smtClean="0">
                <a:latin typeface="Arial"/>
                <a:cs typeface="Arial"/>
              </a:rPr>
              <a:t>tio</a:t>
            </a:r>
            <a:r>
              <a:rPr lang="en-US" spc="-10" dirty="0" smtClean="0">
                <a:latin typeface="Arial"/>
                <a:cs typeface="Arial"/>
              </a:rPr>
              <a:t>n</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42</a:t>
            </a:fld>
            <a:endParaRPr lang="en-US" dirty="0"/>
          </a:p>
        </p:txBody>
      </p:sp>
    </p:spTree>
    <p:extLst>
      <p:ext uri="{BB962C8B-B14F-4D97-AF65-F5344CB8AC3E}">
        <p14:creationId xmlns:p14="http://schemas.microsoft.com/office/powerpoint/2010/main" val="3961561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Erhart was Pfizer’s cousin</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43</a:t>
            </a:fld>
            <a:endParaRPr lang="en-US" dirty="0"/>
          </a:p>
        </p:txBody>
      </p:sp>
    </p:spTree>
    <p:extLst>
      <p:ext uri="{BB962C8B-B14F-4D97-AF65-F5344CB8AC3E}">
        <p14:creationId xmlns:p14="http://schemas.microsoft.com/office/powerpoint/2010/main" val="365413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Erhart was Pfizer’s cousin</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44</a:t>
            </a:fld>
            <a:endParaRPr lang="en-US" dirty="0"/>
          </a:p>
        </p:txBody>
      </p:sp>
    </p:spTree>
    <p:extLst>
      <p:ext uri="{BB962C8B-B14F-4D97-AF65-F5344CB8AC3E}">
        <p14:creationId xmlns:p14="http://schemas.microsoft.com/office/powerpoint/2010/main" val="439392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pPr>
            <a:r>
              <a:rPr lang="en-US" sz="1200" dirty="0" smtClean="0">
                <a:latin typeface="Arial"/>
                <a:cs typeface="Arial"/>
              </a:rPr>
              <a:t>https:/</a:t>
            </a:r>
            <a:r>
              <a:rPr lang="en-US" sz="1200" spc="5" dirty="0" smtClean="0">
                <a:latin typeface="Arial"/>
                <a:cs typeface="Arial"/>
              </a:rPr>
              <a:t>/</a:t>
            </a:r>
            <a:r>
              <a:rPr lang="en-US" sz="1200" spc="-30" dirty="0" smtClean="0">
                <a:latin typeface="Arial"/>
                <a:cs typeface="Arial"/>
                <a:hlinkClick r:id="rId3"/>
              </a:rPr>
              <a:t>ww</a:t>
            </a:r>
            <a:r>
              <a:rPr lang="en-US" sz="1200" spc="-114" dirty="0" smtClean="0">
                <a:latin typeface="Arial"/>
                <a:cs typeface="Arial"/>
                <a:hlinkClick r:id="rId3"/>
              </a:rPr>
              <a:t>w</a:t>
            </a:r>
            <a:r>
              <a:rPr lang="en-US" sz="1200" dirty="0" smtClean="0">
                <a:latin typeface="Arial"/>
                <a:cs typeface="Arial"/>
                <a:hlinkClick r:id="rId3"/>
              </a:rPr>
              <a:t>.cb</a:t>
            </a:r>
            <a:r>
              <a:rPr lang="en-US" sz="1200" spc="-10" dirty="0" smtClean="0">
                <a:latin typeface="Arial"/>
                <a:cs typeface="Arial"/>
                <a:hlinkClick r:id="rId3"/>
              </a:rPr>
              <a:t>p</a:t>
            </a:r>
            <a:r>
              <a:rPr lang="en-US" sz="1200" dirty="0" smtClean="0">
                <a:latin typeface="Arial"/>
                <a:cs typeface="Arial"/>
                <a:hlinkClick r:id="rId3"/>
              </a:rPr>
              <a:t>.g</a:t>
            </a:r>
            <a:r>
              <a:rPr lang="en-US" sz="1200" spc="-10" dirty="0" smtClean="0">
                <a:latin typeface="Arial"/>
                <a:cs typeface="Arial"/>
                <a:hlinkClick r:id="rId3"/>
              </a:rPr>
              <a:t>o</a:t>
            </a:r>
            <a:r>
              <a:rPr lang="en-US" sz="1200" dirty="0" smtClean="0">
                <a:latin typeface="Arial"/>
                <a:cs typeface="Arial"/>
                <a:hlinkClick r:id="rId3"/>
              </a:rPr>
              <a:t>v/sites/</a:t>
            </a:r>
            <a:r>
              <a:rPr lang="en-US" sz="1200" spc="5" dirty="0" smtClean="0">
                <a:latin typeface="Arial"/>
                <a:cs typeface="Arial"/>
                <a:hlinkClick r:id="rId3"/>
              </a:rPr>
              <a:t>d</a:t>
            </a:r>
            <a:r>
              <a:rPr lang="en-US" sz="1200" dirty="0" smtClean="0">
                <a:latin typeface="Arial"/>
                <a:cs typeface="Arial"/>
                <a:hlinkClick r:id="rId3"/>
              </a:rPr>
              <a:t>ef</a:t>
            </a:r>
            <a:r>
              <a:rPr lang="en-US" sz="1200" spc="-10" dirty="0" smtClean="0">
                <a:latin typeface="Arial"/>
                <a:cs typeface="Arial"/>
                <a:hlinkClick r:id="rId3"/>
              </a:rPr>
              <a:t>a</a:t>
            </a:r>
            <a:r>
              <a:rPr lang="en-US" sz="1200" dirty="0" smtClean="0">
                <a:latin typeface="Arial"/>
                <a:cs typeface="Arial"/>
                <a:hlinkClick r:id="rId3"/>
              </a:rPr>
              <a:t>u</a:t>
            </a:r>
            <a:r>
              <a:rPr lang="en-US" sz="1200" spc="-10" dirty="0" smtClean="0">
                <a:latin typeface="Arial"/>
                <a:cs typeface="Arial"/>
                <a:hlinkClick r:id="rId3"/>
              </a:rPr>
              <a:t>l</a:t>
            </a:r>
            <a:r>
              <a:rPr lang="en-US" sz="1200" dirty="0" smtClean="0">
                <a:latin typeface="Arial"/>
                <a:cs typeface="Arial"/>
                <a:hlinkClick r:id="rId3"/>
              </a:rPr>
              <a:t>t</a:t>
            </a:r>
            <a:r>
              <a:rPr lang="en-US" sz="1200" spc="5" dirty="0" smtClean="0">
                <a:latin typeface="Arial"/>
                <a:cs typeface="Arial"/>
                <a:hlinkClick r:id="rId3"/>
              </a:rPr>
              <a:t>/</a:t>
            </a:r>
            <a:r>
              <a:rPr lang="en-US" sz="1200" dirty="0" smtClean="0">
                <a:latin typeface="Arial"/>
                <a:cs typeface="Arial"/>
                <a:hlinkClick r:id="rId3"/>
              </a:rPr>
              <a:t>fil</a:t>
            </a:r>
            <a:r>
              <a:rPr lang="en-US" sz="1200" spc="-10" dirty="0" smtClean="0">
                <a:latin typeface="Arial"/>
                <a:cs typeface="Arial"/>
                <a:hlinkClick r:id="rId3"/>
              </a:rPr>
              <a:t>e</a:t>
            </a:r>
            <a:r>
              <a:rPr lang="en-US" sz="1200" dirty="0" smtClean="0">
                <a:latin typeface="Arial"/>
                <a:cs typeface="Arial"/>
                <a:hlinkClick r:id="rId3"/>
              </a:rPr>
              <a:t>s/</a:t>
            </a:r>
            <a:r>
              <a:rPr lang="en-US" sz="1200" spc="5" dirty="0" smtClean="0">
                <a:latin typeface="Arial"/>
                <a:cs typeface="Arial"/>
                <a:hlinkClick r:id="rId3"/>
              </a:rPr>
              <a:t>d</a:t>
            </a:r>
            <a:r>
              <a:rPr lang="en-US" sz="1200" dirty="0" smtClean="0">
                <a:latin typeface="Arial"/>
                <a:cs typeface="Arial"/>
                <a:hlinkClick r:id="rId3"/>
              </a:rPr>
              <a:t>oc</a:t>
            </a:r>
            <a:r>
              <a:rPr lang="en-US" sz="1200" spc="-10" dirty="0" smtClean="0">
                <a:latin typeface="Arial"/>
                <a:cs typeface="Arial"/>
                <a:hlinkClick r:id="rId3"/>
              </a:rPr>
              <a:t>u</a:t>
            </a:r>
            <a:r>
              <a:rPr lang="en-US" sz="1200" dirty="0" smtClean="0">
                <a:latin typeface="Arial"/>
                <a:cs typeface="Arial"/>
                <a:hlinkClick r:id="rId3"/>
              </a:rPr>
              <a:t>m</a:t>
            </a:r>
            <a:r>
              <a:rPr lang="en-US" sz="1200" spc="5" dirty="0" smtClean="0">
                <a:latin typeface="Arial"/>
                <a:cs typeface="Arial"/>
                <a:hlinkClick r:id="rId3"/>
              </a:rPr>
              <a:t>e</a:t>
            </a:r>
            <a:r>
              <a:rPr lang="en-US" sz="1200" dirty="0" smtClean="0">
                <a:latin typeface="Arial"/>
                <a:cs typeface="Arial"/>
                <a:hlinkClick r:id="rId3"/>
              </a:rPr>
              <a:t>nts/mex</a:t>
            </a:r>
            <a:r>
              <a:rPr lang="en-US" sz="1200" spc="-10" dirty="0" smtClean="0">
                <a:latin typeface="Arial"/>
                <a:cs typeface="Arial"/>
                <a:hlinkClick r:id="rId3"/>
              </a:rPr>
              <a:t>i</a:t>
            </a:r>
            <a:r>
              <a:rPr lang="en-US" sz="1200" dirty="0" smtClean="0">
                <a:latin typeface="Arial"/>
                <a:cs typeface="Arial"/>
                <a:hlinkClick r:id="rId3"/>
              </a:rPr>
              <a:t>canam</a:t>
            </a:r>
            <a:r>
              <a:rPr lang="en-US" sz="1200" spc="-10" dirty="0" smtClean="0">
                <a:latin typeface="Arial"/>
                <a:cs typeface="Arial"/>
                <a:hlinkClick r:id="rId3"/>
              </a:rPr>
              <a:t>e</a:t>
            </a:r>
            <a:r>
              <a:rPr lang="en-US" sz="1200" dirty="0" smtClean="0">
                <a:latin typeface="Arial"/>
                <a:cs typeface="Arial"/>
                <a:hlinkClick r:id="rId3"/>
              </a:rPr>
              <a:t>ri</a:t>
            </a:r>
            <a:r>
              <a:rPr lang="en-US" sz="1200" spc="5" dirty="0" smtClean="0">
                <a:latin typeface="Arial"/>
                <a:cs typeface="Arial"/>
                <a:hlinkClick r:id="rId3"/>
              </a:rPr>
              <a:t>c</a:t>
            </a:r>
            <a:r>
              <a:rPr lang="en-US" sz="1200" dirty="0" smtClean="0">
                <a:latin typeface="Arial"/>
                <a:cs typeface="Arial"/>
                <a:hlinkClick r:id="rId3"/>
              </a:rPr>
              <a:t>anw</a:t>
            </a:r>
            <a:r>
              <a:rPr lang="en-US" sz="1200" spc="-10" dirty="0" smtClean="0">
                <a:latin typeface="Arial"/>
                <a:cs typeface="Arial"/>
                <a:hlinkClick r:id="rId3"/>
              </a:rPr>
              <a:t>a</a:t>
            </a:r>
            <a:r>
              <a:rPr lang="en-US" sz="1200" spc="-100" dirty="0" smtClean="0">
                <a:latin typeface="Arial"/>
                <a:cs typeface="Arial"/>
                <a:hlinkClick r:id="rId3"/>
              </a:rPr>
              <a:t>r</a:t>
            </a:r>
            <a:r>
              <a:rPr lang="en-US" sz="1200" dirty="0" smtClean="0">
                <a:latin typeface="Arial"/>
                <a:cs typeface="Arial"/>
                <a:hlinkClick r:id="rId3"/>
              </a:rPr>
              <a:t>.p</a:t>
            </a:r>
            <a:r>
              <a:rPr lang="en-US" sz="1200" spc="-10" dirty="0" smtClean="0">
                <a:latin typeface="Arial"/>
                <a:cs typeface="Arial"/>
                <a:hlinkClick r:id="rId3"/>
              </a:rPr>
              <a:t>d</a:t>
            </a:r>
            <a:r>
              <a:rPr lang="en-US" sz="1200" dirty="0" smtClean="0">
                <a:latin typeface="Arial"/>
                <a:cs typeface="Arial"/>
                <a:hlinkClick r:id="rId3"/>
              </a:rPr>
              <a:t>f</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45</a:t>
            </a:fld>
            <a:endParaRPr lang="en-US" dirty="0"/>
          </a:p>
        </p:txBody>
      </p:sp>
    </p:spTree>
    <p:extLst>
      <p:ext uri="{BB962C8B-B14F-4D97-AF65-F5344CB8AC3E}">
        <p14:creationId xmlns:p14="http://schemas.microsoft.com/office/powerpoint/2010/main" val="8747667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leads directly to next topic….</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46</a:t>
            </a:fld>
            <a:endParaRPr lang="en-US" dirty="0"/>
          </a:p>
        </p:txBody>
      </p:sp>
    </p:spTree>
    <p:extLst>
      <p:ext uri="{BB962C8B-B14F-4D97-AF65-F5344CB8AC3E}">
        <p14:creationId xmlns:p14="http://schemas.microsoft.com/office/powerpoint/2010/main" val="1873188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47</a:t>
            </a:fld>
            <a:endParaRPr lang="en-US" dirty="0"/>
          </a:p>
        </p:txBody>
      </p:sp>
    </p:spTree>
    <p:extLst>
      <p:ext uri="{BB962C8B-B14F-4D97-AF65-F5344CB8AC3E}">
        <p14:creationId xmlns:p14="http://schemas.microsoft.com/office/powerpoint/2010/main" val="4065594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48</a:t>
            </a:fld>
            <a:endParaRPr lang="en-US" dirty="0"/>
          </a:p>
        </p:txBody>
      </p:sp>
    </p:spTree>
    <p:extLst>
      <p:ext uri="{BB962C8B-B14F-4D97-AF65-F5344CB8AC3E}">
        <p14:creationId xmlns:p14="http://schemas.microsoft.com/office/powerpoint/2010/main" val="2014207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49</a:t>
            </a:fld>
            <a:endParaRPr lang="en-US" dirty="0"/>
          </a:p>
        </p:txBody>
      </p:sp>
    </p:spTree>
    <p:extLst>
      <p:ext uri="{BB962C8B-B14F-4D97-AF65-F5344CB8AC3E}">
        <p14:creationId xmlns:p14="http://schemas.microsoft.com/office/powerpoint/2010/main" val="159769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a:t>
            </a:fld>
            <a:endParaRPr lang="en-US" dirty="0"/>
          </a:p>
        </p:txBody>
      </p:sp>
    </p:spTree>
    <p:extLst>
      <p:ext uri="{BB962C8B-B14F-4D97-AF65-F5344CB8AC3E}">
        <p14:creationId xmlns:p14="http://schemas.microsoft.com/office/powerpoint/2010/main" val="1374431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50</a:t>
            </a:fld>
            <a:endParaRPr lang="en-US" dirty="0"/>
          </a:p>
        </p:txBody>
      </p:sp>
    </p:spTree>
    <p:extLst>
      <p:ext uri="{BB962C8B-B14F-4D97-AF65-F5344CB8AC3E}">
        <p14:creationId xmlns:p14="http://schemas.microsoft.com/office/powerpoint/2010/main" val="1674280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51</a:t>
            </a:fld>
            <a:endParaRPr lang="en-US" dirty="0"/>
          </a:p>
        </p:txBody>
      </p:sp>
    </p:spTree>
    <p:extLst>
      <p:ext uri="{BB962C8B-B14F-4D97-AF65-F5344CB8AC3E}">
        <p14:creationId xmlns:p14="http://schemas.microsoft.com/office/powerpoint/2010/main" val="1456094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52</a:t>
            </a:fld>
            <a:endParaRPr lang="en-US" dirty="0"/>
          </a:p>
        </p:txBody>
      </p:sp>
    </p:spTree>
    <p:extLst>
      <p:ext uri="{BB962C8B-B14F-4D97-AF65-F5344CB8AC3E}">
        <p14:creationId xmlns:p14="http://schemas.microsoft.com/office/powerpoint/2010/main" val="4053980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53</a:t>
            </a:fld>
            <a:endParaRPr lang="en-US" dirty="0"/>
          </a:p>
        </p:txBody>
      </p:sp>
    </p:spTree>
    <p:extLst>
      <p:ext uri="{BB962C8B-B14F-4D97-AF65-F5344CB8AC3E}">
        <p14:creationId xmlns:p14="http://schemas.microsoft.com/office/powerpoint/2010/main" val="1779113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54</a:t>
            </a:fld>
            <a:endParaRPr lang="en-US" dirty="0"/>
          </a:p>
        </p:txBody>
      </p:sp>
    </p:spTree>
    <p:extLst>
      <p:ext uri="{BB962C8B-B14F-4D97-AF65-F5344CB8AC3E}">
        <p14:creationId xmlns:p14="http://schemas.microsoft.com/office/powerpoint/2010/main" val="379523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55</a:t>
            </a:fld>
            <a:endParaRPr lang="en-US" dirty="0"/>
          </a:p>
        </p:txBody>
      </p:sp>
    </p:spTree>
    <p:extLst>
      <p:ext uri="{BB962C8B-B14F-4D97-AF65-F5344CB8AC3E}">
        <p14:creationId xmlns:p14="http://schemas.microsoft.com/office/powerpoint/2010/main" val="1867308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56</a:t>
            </a:fld>
            <a:endParaRPr lang="en-US" dirty="0"/>
          </a:p>
        </p:txBody>
      </p:sp>
    </p:spTree>
    <p:extLst>
      <p:ext uri="{BB962C8B-B14F-4D97-AF65-F5344CB8AC3E}">
        <p14:creationId xmlns:p14="http://schemas.microsoft.com/office/powerpoint/2010/main" val="1015218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57</a:t>
            </a:fld>
            <a:endParaRPr lang="en-US" dirty="0"/>
          </a:p>
        </p:txBody>
      </p:sp>
    </p:spTree>
    <p:extLst>
      <p:ext uri="{BB962C8B-B14F-4D97-AF65-F5344CB8AC3E}">
        <p14:creationId xmlns:p14="http://schemas.microsoft.com/office/powerpoint/2010/main" val="3345114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58</a:t>
            </a:fld>
            <a:endParaRPr lang="en-US" dirty="0"/>
          </a:p>
        </p:txBody>
      </p:sp>
    </p:spTree>
    <p:extLst>
      <p:ext uri="{BB962C8B-B14F-4D97-AF65-F5344CB8AC3E}">
        <p14:creationId xmlns:p14="http://schemas.microsoft.com/office/powerpoint/2010/main" val="244925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59</a:t>
            </a:fld>
            <a:endParaRPr lang="en-US" dirty="0"/>
          </a:p>
        </p:txBody>
      </p:sp>
    </p:spTree>
    <p:extLst>
      <p:ext uri="{BB962C8B-B14F-4D97-AF65-F5344CB8AC3E}">
        <p14:creationId xmlns:p14="http://schemas.microsoft.com/office/powerpoint/2010/main" val="425796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a:t>
            </a:fld>
            <a:endParaRPr lang="en-US" dirty="0"/>
          </a:p>
        </p:txBody>
      </p:sp>
    </p:spTree>
    <p:extLst>
      <p:ext uri="{BB962C8B-B14F-4D97-AF65-F5344CB8AC3E}">
        <p14:creationId xmlns:p14="http://schemas.microsoft.com/office/powerpoint/2010/main" val="21643861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60</a:t>
            </a:fld>
            <a:endParaRPr lang="en-US" dirty="0"/>
          </a:p>
        </p:txBody>
      </p:sp>
    </p:spTree>
    <p:extLst>
      <p:ext uri="{BB962C8B-B14F-4D97-AF65-F5344CB8AC3E}">
        <p14:creationId xmlns:p14="http://schemas.microsoft.com/office/powerpoint/2010/main" val="3698958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61</a:t>
            </a:fld>
            <a:endParaRPr lang="en-US" dirty="0"/>
          </a:p>
        </p:txBody>
      </p:sp>
    </p:spTree>
    <p:extLst>
      <p:ext uri="{BB962C8B-B14F-4D97-AF65-F5344CB8AC3E}">
        <p14:creationId xmlns:p14="http://schemas.microsoft.com/office/powerpoint/2010/main" val="1545008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62</a:t>
            </a:fld>
            <a:endParaRPr lang="en-US" dirty="0"/>
          </a:p>
        </p:txBody>
      </p:sp>
    </p:spTree>
    <p:extLst>
      <p:ext uri="{BB962C8B-B14F-4D97-AF65-F5344CB8AC3E}">
        <p14:creationId xmlns:p14="http://schemas.microsoft.com/office/powerpoint/2010/main" val="1113964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63</a:t>
            </a:fld>
            <a:endParaRPr lang="en-US" dirty="0"/>
          </a:p>
        </p:txBody>
      </p:sp>
    </p:spTree>
    <p:extLst>
      <p:ext uri="{BB962C8B-B14F-4D97-AF65-F5344CB8AC3E}">
        <p14:creationId xmlns:p14="http://schemas.microsoft.com/office/powerpoint/2010/main" val="1393907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64</a:t>
            </a:fld>
            <a:endParaRPr lang="en-US" dirty="0"/>
          </a:p>
        </p:txBody>
      </p:sp>
    </p:spTree>
    <p:extLst>
      <p:ext uri="{BB962C8B-B14F-4D97-AF65-F5344CB8AC3E}">
        <p14:creationId xmlns:p14="http://schemas.microsoft.com/office/powerpoint/2010/main" val="3819493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65</a:t>
            </a:fld>
            <a:endParaRPr lang="en-US" dirty="0"/>
          </a:p>
        </p:txBody>
      </p:sp>
    </p:spTree>
    <p:extLst>
      <p:ext uri="{BB962C8B-B14F-4D97-AF65-F5344CB8AC3E}">
        <p14:creationId xmlns:p14="http://schemas.microsoft.com/office/powerpoint/2010/main" val="967435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66</a:t>
            </a:fld>
            <a:endParaRPr lang="en-US" dirty="0"/>
          </a:p>
        </p:txBody>
      </p:sp>
    </p:spTree>
    <p:extLst>
      <p:ext uri="{BB962C8B-B14F-4D97-AF65-F5344CB8AC3E}">
        <p14:creationId xmlns:p14="http://schemas.microsoft.com/office/powerpoint/2010/main" val="3952664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67</a:t>
            </a:fld>
            <a:endParaRPr lang="en-US" dirty="0"/>
          </a:p>
        </p:txBody>
      </p:sp>
    </p:spTree>
    <p:extLst>
      <p:ext uri="{BB962C8B-B14F-4D97-AF65-F5344CB8AC3E}">
        <p14:creationId xmlns:p14="http://schemas.microsoft.com/office/powerpoint/2010/main" val="2115470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68</a:t>
            </a:fld>
            <a:endParaRPr lang="en-US" dirty="0"/>
          </a:p>
        </p:txBody>
      </p:sp>
    </p:spTree>
    <p:extLst>
      <p:ext uri="{BB962C8B-B14F-4D97-AF65-F5344CB8AC3E}">
        <p14:creationId xmlns:p14="http://schemas.microsoft.com/office/powerpoint/2010/main" val="175865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69</a:t>
            </a:fld>
            <a:endParaRPr lang="en-US" dirty="0"/>
          </a:p>
        </p:txBody>
      </p:sp>
    </p:spTree>
    <p:extLst>
      <p:ext uri="{BB962C8B-B14F-4D97-AF65-F5344CB8AC3E}">
        <p14:creationId xmlns:p14="http://schemas.microsoft.com/office/powerpoint/2010/main" val="368787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a:t>
            </a:fld>
            <a:endParaRPr lang="en-US" dirty="0"/>
          </a:p>
        </p:txBody>
      </p:sp>
    </p:spTree>
    <p:extLst>
      <p:ext uri="{BB962C8B-B14F-4D97-AF65-F5344CB8AC3E}">
        <p14:creationId xmlns:p14="http://schemas.microsoft.com/office/powerpoint/2010/main" val="1546594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salves for analgesic properties</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70</a:t>
            </a:fld>
            <a:endParaRPr lang="en-US" dirty="0"/>
          </a:p>
        </p:txBody>
      </p:sp>
    </p:spTree>
    <p:extLst>
      <p:ext uri="{BB962C8B-B14F-4D97-AF65-F5344CB8AC3E}">
        <p14:creationId xmlns:p14="http://schemas.microsoft.com/office/powerpoint/2010/main" val="4199905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Medicinal Squill was valued as a medicine in early classic times and has ever since been employed by physicians, being official in all pharmacopoeias. Oxymel of Squill, used for coughs, was invented by Pythagoras, who lived in the sixth century before Christ.   Probably the sea onion mentioned by Homer.  Diuretic,</a:t>
            </a:r>
            <a:r>
              <a:rPr lang="en-US" baseline="0" dirty="0" smtClean="0"/>
              <a:t> expectorant, and stimulating properties.</a:t>
            </a:r>
          </a:p>
          <a:p>
            <a:endParaRPr lang="en-US" baseline="0" dirty="0" smtClean="0"/>
          </a:p>
          <a:p>
            <a:r>
              <a:rPr lang="en-US" dirty="0" smtClean="0"/>
              <a:t>Juniper </a:t>
            </a:r>
            <a:r>
              <a:rPr lang="en-US" dirty="0" smtClean="0"/>
              <a:t>is used for digestion problems including upset </a:t>
            </a:r>
            <a:r>
              <a:rPr lang="en-US" dirty="0" smtClean="0">
                <a:hlinkClick r:id="rId3"/>
              </a:rPr>
              <a:t>stomach</a:t>
            </a:r>
            <a:r>
              <a:rPr lang="en-US" dirty="0" smtClean="0"/>
              <a:t>, intestinal gas (</a:t>
            </a:r>
            <a:r>
              <a:rPr lang="en-US" dirty="0" smtClean="0">
                <a:hlinkClick r:id="rId4"/>
              </a:rPr>
              <a:t>flatulence</a:t>
            </a:r>
            <a:r>
              <a:rPr lang="en-US" dirty="0" smtClean="0"/>
              <a:t>), </a:t>
            </a:r>
            <a:r>
              <a:rPr lang="en-US" dirty="0" smtClean="0">
                <a:hlinkClick r:id="rId5"/>
              </a:rPr>
              <a:t>heartburn</a:t>
            </a:r>
            <a:r>
              <a:rPr lang="en-US" dirty="0" smtClean="0"/>
              <a:t>, </a:t>
            </a:r>
            <a:r>
              <a:rPr lang="en-US" dirty="0" smtClean="0">
                <a:hlinkClick r:id="rId6"/>
              </a:rPr>
              <a:t>bloating</a:t>
            </a:r>
            <a:r>
              <a:rPr lang="en-US" dirty="0" smtClean="0"/>
              <a:t>, and loss of appetite, as well as gastrointestinal (GI) infections and intestinal worms. It is also used for </a:t>
            </a:r>
            <a:r>
              <a:rPr lang="en-US" dirty="0" smtClean="0">
                <a:hlinkClick r:id="rId7"/>
              </a:rPr>
              <a:t>urinary tract infections</a:t>
            </a:r>
            <a:r>
              <a:rPr lang="en-US" dirty="0" smtClean="0"/>
              <a:t> (UTIs) and </a:t>
            </a:r>
            <a:r>
              <a:rPr lang="en-US" dirty="0" smtClean="0">
                <a:hlinkClick r:id="rId8"/>
              </a:rPr>
              <a:t>kidney</a:t>
            </a:r>
            <a:r>
              <a:rPr lang="en-US" dirty="0" smtClean="0"/>
              <a:t> and </a:t>
            </a:r>
            <a:r>
              <a:rPr lang="en-US" dirty="0" smtClean="0">
                <a:hlinkClick r:id="rId9"/>
              </a:rPr>
              <a:t>bladder</a:t>
            </a:r>
            <a:r>
              <a:rPr lang="en-US" dirty="0" smtClean="0"/>
              <a:t> stones. Other uses include treating snakebite, </a:t>
            </a:r>
            <a:r>
              <a:rPr lang="en-US" dirty="0" smtClean="0">
                <a:hlinkClick r:id="rId10"/>
              </a:rPr>
              <a:t>diabetes</a:t>
            </a:r>
            <a:r>
              <a:rPr lang="en-US" dirty="0" smtClean="0"/>
              <a:t>, and </a:t>
            </a:r>
            <a:r>
              <a:rPr lang="en-US" dirty="0" smtClean="0">
                <a:hlinkClick r:id="rId11"/>
              </a:rPr>
              <a:t>cancer</a:t>
            </a:r>
            <a:r>
              <a:rPr lang="en-US" dirty="0" smtClean="0"/>
              <a:t>.</a:t>
            </a:r>
            <a:br>
              <a:rPr lang="en-US" dirty="0" smtClean="0"/>
            </a:br>
            <a:r>
              <a:rPr lang="en-US" dirty="0" smtClean="0"/>
              <a:t/>
            </a:r>
            <a:br>
              <a:rPr lang="en-US" dirty="0" smtClean="0"/>
            </a:br>
            <a:r>
              <a:rPr lang="en-US" dirty="0" smtClean="0"/>
              <a:t>Some people apply juniper directly to the </a:t>
            </a:r>
            <a:r>
              <a:rPr lang="en-US" dirty="0" smtClean="0">
                <a:hlinkClick r:id="rId12"/>
              </a:rPr>
              <a:t>skin</a:t>
            </a:r>
            <a:r>
              <a:rPr lang="en-US" dirty="0" smtClean="0"/>
              <a:t> for wounds and for pain in joints and muscles. The essential oil of juniper is inhaled to treat </a:t>
            </a:r>
            <a:r>
              <a:rPr lang="en-US" dirty="0" smtClean="0">
                <a:hlinkClick r:id="rId13"/>
              </a:rPr>
              <a:t>bronchitis</a:t>
            </a:r>
            <a:r>
              <a:rPr lang="en-US" dirty="0" smtClean="0"/>
              <a:t> and numb pain.</a:t>
            </a:r>
          </a:p>
          <a:p>
            <a:endParaRPr lang="en-US" dirty="0" smtClean="0"/>
          </a:p>
          <a:p>
            <a:r>
              <a:rPr lang="en-US" dirty="0" smtClean="0"/>
              <a:t>Seneca snakeroot was utilized by the Seneca Indians in treatment of rattlesnake bite. Canadian botanist Frère Marie-Victorin suggested that the resemblance of the knotty root crown to a rattlesnake's tail may have contributed to its use by the Seneca as an antidote.</a:t>
            </a:r>
          </a:p>
          <a:p>
            <a:r>
              <a:rPr lang="en-US" dirty="0" smtClean="0"/>
              <a:t>Its use, however, was not confined to the Seneca, for it was considered to have several medicinal properties, especially in relation to respiratory ailments, among other tribes including Ojibwa, Huron, Menomini and Iroquois. Walpole Island Ojibwa of southern Ontario used the root for headache, nasal congestion and stomach ache. It was utilized as a general cure by the Ojibwa Indians and carried by them on their journeys for general health and safety.</a:t>
            </a:r>
          </a:p>
          <a:p>
            <a:r>
              <a:rPr lang="en-US" dirty="0" smtClean="0"/>
              <a:t>Seneca snakeroot was sent to Europe in the early 1700s and held a regular place in European drug stores during the 1800s for use in treatment of pneumonia.</a:t>
            </a:r>
          </a:p>
          <a:p>
            <a:r>
              <a:rPr lang="en-US" dirty="0" smtClean="0"/>
              <a:t>The root is ground into powder </a:t>
            </a:r>
            <a:r>
              <a:rPr lang="en-US" dirty="0" smtClean="0"/>
              <a:t>and </a:t>
            </a:r>
            <a:r>
              <a:rPr lang="en-US" dirty="0" smtClean="0"/>
              <a:t>used in various patent medicines, particularly in cough medicines, as a stimulant expectorant. It is present in some prescription drugs used in the treatment of bronchitis and asthma. Seneca snakeroot is also used in veterinary medicine. Aside from its effects on the respiratory system, it promotes perspiration and urination.</a:t>
            </a:r>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71</a:t>
            </a:fld>
            <a:endParaRPr lang="en-US" dirty="0"/>
          </a:p>
        </p:txBody>
      </p:sp>
    </p:spTree>
    <p:extLst>
      <p:ext uri="{BB962C8B-B14F-4D97-AF65-F5344CB8AC3E}">
        <p14:creationId xmlns:p14="http://schemas.microsoft.com/office/powerpoint/2010/main" val="7991549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Medicinal Use</a:t>
            </a:r>
          </a:p>
          <a:p>
            <a:r>
              <a:rPr lang="en-US" dirty="0" smtClean="0"/>
              <a:t>Indians used tobacco as a pain reliever for ear aches, toothaches and as a poultice.  The leaves of  N. attenuata variety were mainly used for  the medical purposes.  In fact, currently there are test studies being performed to find a way to extract the pain relieving components of tobacco and remove the addictive ones to use for medical purposes.  (</a:t>
            </a:r>
            <a:r>
              <a:rPr lang="en-US" dirty="0" smtClean="0">
                <a:hlinkClick r:id="rId3"/>
              </a:rPr>
              <a:t>Source</a:t>
            </a:r>
            <a:r>
              <a:rPr lang="en-US" dirty="0" smtClean="0"/>
              <a:t>)  *No one in the medical profession will allow nicotine to be a treatment for medical issues or mental illnesses because of the health risks.  But they are studying the benefits of tobacco nonetheless.</a:t>
            </a:r>
          </a:p>
          <a:p>
            <a:r>
              <a:rPr lang="en-US" dirty="0" smtClean="0"/>
              <a:t>To make a poultice, crush the leaves to place on the affected area to relieve medical issues.</a:t>
            </a:r>
          </a:p>
          <a:p>
            <a:r>
              <a:rPr lang="en-US" b="1" dirty="0" smtClean="0"/>
              <a:t>Skin Rashes, Eczema and rheumatism</a:t>
            </a:r>
            <a:r>
              <a:rPr lang="en-US" dirty="0" smtClean="0"/>
              <a:t> - </a:t>
            </a:r>
            <a:r>
              <a:rPr lang="en-US" sz="1200" kern="1200" dirty="0" smtClean="0">
                <a:solidFill>
                  <a:schemeClr val="tx1"/>
                </a:solidFill>
                <a:effectLst/>
                <a:latin typeface="Times New Roman" pitchFamily="18" charset="0"/>
                <a:ea typeface="+mn-ea"/>
                <a:cs typeface="+mn-cs"/>
              </a:rPr>
              <a:t>Indians used a poultice of tobacco leaves to put on skin inflammations to help soothe and relieve pain.  Although there is documented accounts that tobacco has pain relieving qualities, this author could not find any information on how tobacco soothed skin inflammation.</a:t>
            </a:r>
            <a:endParaRPr lang="en-US" dirty="0" smtClean="0"/>
          </a:p>
          <a:p>
            <a:r>
              <a:rPr lang="en-US" b="1" dirty="0" smtClean="0"/>
              <a:t>Toothaches</a:t>
            </a:r>
            <a:r>
              <a:rPr lang="en-US" dirty="0" smtClean="0"/>
              <a:t> – This poultice could also be placed in the mouth to alleviate pain from toothaches.</a:t>
            </a:r>
          </a:p>
          <a:p>
            <a:r>
              <a:rPr lang="en-US" sz="1200" b="1" kern="1200" dirty="0" smtClean="0">
                <a:solidFill>
                  <a:schemeClr val="tx1"/>
                </a:solidFill>
                <a:effectLst/>
                <a:latin typeface="Times New Roman" pitchFamily="18" charset="0"/>
                <a:ea typeface="+mn-ea"/>
                <a:cs typeface="+mn-cs"/>
              </a:rPr>
              <a:t>Rattlesnake and Insect Bites</a:t>
            </a:r>
            <a:r>
              <a:rPr lang="en-US" sz="1200" kern="1200" dirty="0" smtClean="0">
                <a:solidFill>
                  <a:schemeClr val="tx1"/>
                </a:solidFill>
                <a:effectLst/>
                <a:latin typeface="Times New Roman" pitchFamily="18" charset="0"/>
                <a:ea typeface="+mn-ea"/>
                <a:cs typeface="+mn-cs"/>
              </a:rPr>
              <a:t> - Indians believed that the nicotine in the tobacco would help relieve pain as well as help draw out the poison and heal the snake wound.  After the poison had been sucked out, chewed leaves could be applied to cuts or bound on the bite with a bandage.  This method can also be used when stung by an insect.</a:t>
            </a:r>
            <a:endParaRPr lang="en-US" dirty="0" smtClean="0"/>
          </a:p>
          <a:p>
            <a:r>
              <a:rPr lang="en-US" b="1" dirty="0" smtClean="0"/>
              <a:t> Colds </a:t>
            </a:r>
            <a:r>
              <a:rPr lang="en-US" dirty="0" smtClean="0"/>
              <a:t>- Indians would mix tobacco and leaves from the Desert Sage plant, or the root of Indian Balsam (or cough root), Leptotaenia Multifida.  They believed this would also help with asthma and tuberculosis.  They typically smoked the leaves to clear out nasal passages.</a:t>
            </a:r>
          </a:p>
          <a:p>
            <a:r>
              <a:rPr lang="en-US" b="1" dirty="0" smtClean="0"/>
              <a:t>Toothpaste </a:t>
            </a:r>
            <a:r>
              <a:rPr lang="en-US" dirty="0" smtClean="0"/>
              <a:t>- In India, powdered tobacco is rubbed on the teeth for cleaning.  This method is still used in India and marketed in stores around the country.</a:t>
            </a:r>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72</a:t>
            </a:fld>
            <a:endParaRPr lang="en-US" dirty="0"/>
          </a:p>
        </p:txBody>
      </p:sp>
    </p:spTree>
    <p:extLst>
      <p:ext uri="{BB962C8B-B14F-4D97-AF65-F5344CB8AC3E}">
        <p14:creationId xmlns:p14="http://schemas.microsoft.com/office/powerpoint/2010/main" val="22737005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73</a:t>
            </a:fld>
            <a:endParaRPr lang="en-US" dirty="0"/>
          </a:p>
        </p:txBody>
      </p:sp>
    </p:spTree>
    <p:extLst>
      <p:ext uri="{BB962C8B-B14F-4D97-AF65-F5344CB8AC3E}">
        <p14:creationId xmlns:p14="http://schemas.microsoft.com/office/powerpoint/2010/main" val="1327573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are laxatives</a:t>
            </a:r>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74</a:t>
            </a:fld>
            <a:endParaRPr lang="en-US" dirty="0"/>
          </a:p>
        </p:txBody>
      </p:sp>
    </p:spTree>
    <p:extLst>
      <p:ext uri="{BB962C8B-B14F-4D97-AF65-F5344CB8AC3E}">
        <p14:creationId xmlns:p14="http://schemas.microsoft.com/office/powerpoint/2010/main" val="22720247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75</a:t>
            </a:fld>
            <a:endParaRPr lang="en-US" dirty="0"/>
          </a:p>
        </p:txBody>
      </p:sp>
    </p:spTree>
    <p:extLst>
      <p:ext uri="{BB962C8B-B14F-4D97-AF65-F5344CB8AC3E}">
        <p14:creationId xmlns:p14="http://schemas.microsoft.com/office/powerpoint/2010/main" val="4141373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76</a:t>
            </a:fld>
            <a:endParaRPr lang="en-US" dirty="0"/>
          </a:p>
        </p:txBody>
      </p:sp>
    </p:spTree>
    <p:extLst>
      <p:ext uri="{BB962C8B-B14F-4D97-AF65-F5344CB8AC3E}">
        <p14:creationId xmlns:p14="http://schemas.microsoft.com/office/powerpoint/2010/main" val="24871763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77</a:t>
            </a:fld>
            <a:endParaRPr lang="en-US" dirty="0"/>
          </a:p>
        </p:txBody>
      </p:sp>
    </p:spTree>
    <p:extLst>
      <p:ext uri="{BB962C8B-B14F-4D97-AF65-F5344CB8AC3E}">
        <p14:creationId xmlns:p14="http://schemas.microsoft.com/office/powerpoint/2010/main" val="24037365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78</a:t>
            </a:fld>
            <a:endParaRPr lang="en-US" dirty="0"/>
          </a:p>
        </p:txBody>
      </p:sp>
    </p:spTree>
    <p:extLst>
      <p:ext uri="{BB962C8B-B14F-4D97-AF65-F5344CB8AC3E}">
        <p14:creationId xmlns:p14="http://schemas.microsoft.com/office/powerpoint/2010/main" val="13044308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79</a:t>
            </a:fld>
            <a:endParaRPr lang="en-US" dirty="0"/>
          </a:p>
        </p:txBody>
      </p:sp>
    </p:spTree>
    <p:extLst>
      <p:ext uri="{BB962C8B-B14F-4D97-AF65-F5344CB8AC3E}">
        <p14:creationId xmlns:p14="http://schemas.microsoft.com/office/powerpoint/2010/main" val="216164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a:t>
            </a:fld>
            <a:endParaRPr lang="en-US" dirty="0"/>
          </a:p>
        </p:txBody>
      </p:sp>
    </p:spTree>
    <p:extLst>
      <p:ext uri="{BB962C8B-B14F-4D97-AF65-F5344CB8AC3E}">
        <p14:creationId xmlns:p14="http://schemas.microsoft.com/office/powerpoint/2010/main" val="10050929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80</a:t>
            </a:fld>
            <a:endParaRPr lang="en-US" dirty="0"/>
          </a:p>
        </p:txBody>
      </p:sp>
    </p:spTree>
    <p:extLst>
      <p:ext uri="{BB962C8B-B14F-4D97-AF65-F5344CB8AC3E}">
        <p14:creationId xmlns:p14="http://schemas.microsoft.com/office/powerpoint/2010/main" val="13973657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81</a:t>
            </a:fld>
            <a:endParaRPr lang="en-US" dirty="0"/>
          </a:p>
        </p:txBody>
      </p:sp>
    </p:spTree>
    <p:extLst>
      <p:ext uri="{BB962C8B-B14F-4D97-AF65-F5344CB8AC3E}">
        <p14:creationId xmlns:p14="http://schemas.microsoft.com/office/powerpoint/2010/main" val="3556083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82</a:t>
            </a:fld>
            <a:endParaRPr lang="en-US" dirty="0"/>
          </a:p>
        </p:txBody>
      </p:sp>
    </p:spTree>
    <p:extLst>
      <p:ext uri="{BB962C8B-B14F-4D97-AF65-F5344CB8AC3E}">
        <p14:creationId xmlns:p14="http://schemas.microsoft.com/office/powerpoint/2010/main" val="9936194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83</a:t>
            </a:fld>
            <a:endParaRPr lang="en-US" dirty="0"/>
          </a:p>
        </p:txBody>
      </p:sp>
    </p:spTree>
    <p:extLst>
      <p:ext uri="{BB962C8B-B14F-4D97-AF65-F5344CB8AC3E}">
        <p14:creationId xmlns:p14="http://schemas.microsoft.com/office/powerpoint/2010/main" val="191567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84</a:t>
            </a:fld>
            <a:endParaRPr lang="en-US" dirty="0"/>
          </a:p>
        </p:txBody>
      </p:sp>
    </p:spTree>
    <p:extLst>
      <p:ext uri="{BB962C8B-B14F-4D97-AF65-F5344CB8AC3E}">
        <p14:creationId xmlns:p14="http://schemas.microsoft.com/office/powerpoint/2010/main" val="41036360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85</a:t>
            </a:fld>
            <a:endParaRPr lang="en-US" dirty="0"/>
          </a:p>
        </p:txBody>
      </p:sp>
    </p:spTree>
    <p:extLst>
      <p:ext uri="{BB962C8B-B14F-4D97-AF65-F5344CB8AC3E}">
        <p14:creationId xmlns:p14="http://schemas.microsoft.com/office/powerpoint/2010/main" val="13777517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86</a:t>
            </a:fld>
            <a:endParaRPr lang="en-US" dirty="0"/>
          </a:p>
        </p:txBody>
      </p:sp>
    </p:spTree>
    <p:extLst>
      <p:ext uri="{BB962C8B-B14F-4D97-AF65-F5344CB8AC3E}">
        <p14:creationId xmlns:p14="http://schemas.microsoft.com/office/powerpoint/2010/main" val="22393056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87</a:t>
            </a:fld>
            <a:endParaRPr lang="en-US" dirty="0"/>
          </a:p>
        </p:txBody>
      </p:sp>
    </p:spTree>
    <p:extLst>
      <p:ext uri="{BB962C8B-B14F-4D97-AF65-F5344CB8AC3E}">
        <p14:creationId xmlns:p14="http://schemas.microsoft.com/office/powerpoint/2010/main" val="4166162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88</a:t>
            </a:fld>
            <a:endParaRPr lang="en-US" dirty="0"/>
          </a:p>
        </p:txBody>
      </p:sp>
    </p:spTree>
    <p:extLst>
      <p:ext uri="{BB962C8B-B14F-4D97-AF65-F5344CB8AC3E}">
        <p14:creationId xmlns:p14="http://schemas.microsoft.com/office/powerpoint/2010/main" val="28635818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89</a:t>
            </a:fld>
            <a:endParaRPr lang="en-US" dirty="0"/>
          </a:p>
        </p:txBody>
      </p:sp>
    </p:spTree>
    <p:extLst>
      <p:ext uri="{BB962C8B-B14F-4D97-AF65-F5344CB8AC3E}">
        <p14:creationId xmlns:p14="http://schemas.microsoft.com/office/powerpoint/2010/main" val="64835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Appointment of Apothecary General at rank of Lieutenant Colonel</a:t>
            </a:r>
            <a:r>
              <a:rPr lang="en-US" b="1" u="sng" baseline="0" dirty="0" smtClean="0"/>
              <a:t> was a </a:t>
            </a:r>
            <a:r>
              <a:rPr lang="en-US" b="1" u="sng" dirty="0" smtClean="0"/>
              <a:t>first for pharmacy</a:t>
            </a:r>
            <a:r>
              <a:rPr lang="en-US" b="1" u="sng" baseline="0" dirty="0" smtClean="0"/>
              <a:t> in America in that an apothecary was recognized as a commissioned officer. </a:t>
            </a:r>
          </a:p>
          <a:p>
            <a:endParaRPr lang="en-US" b="1" u="sng" baseline="0" dirty="0" smtClean="0"/>
          </a:p>
          <a:p>
            <a:r>
              <a:rPr lang="en-US" b="1" u="sng" baseline="0" dirty="0" smtClean="0"/>
              <a:t>This and clearly defined job description = 2 firsts in recognition of pharmacist as professionals.</a:t>
            </a:r>
            <a:endParaRPr lang="en-US" b="1" u="sng" dirty="0" smtClean="0"/>
          </a:p>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a:t>
            </a:fld>
            <a:endParaRPr lang="en-US" dirty="0"/>
          </a:p>
        </p:txBody>
      </p:sp>
    </p:spTree>
    <p:extLst>
      <p:ext uri="{BB962C8B-B14F-4D97-AF65-F5344CB8AC3E}">
        <p14:creationId xmlns:p14="http://schemas.microsoft.com/office/powerpoint/2010/main" val="24808692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90</a:t>
            </a:fld>
            <a:endParaRPr lang="en-US" dirty="0"/>
          </a:p>
        </p:txBody>
      </p:sp>
    </p:spTree>
    <p:extLst>
      <p:ext uri="{BB962C8B-B14F-4D97-AF65-F5344CB8AC3E}">
        <p14:creationId xmlns:p14="http://schemas.microsoft.com/office/powerpoint/2010/main" val="9036887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91</a:t>
            </a:fld>
            <a:endParaRPr lang="en-US" dirty="0"/>
          </a:p>
        </p:txBody>
      </p:sp>
    </p:spTree>
    <p:extLst>
      <p:ext uri="{BB962C8B-B14F-4D97-AF65-F5344CB8AC3E}">
        <p14:creationId xmlns:p14="http://schemas.microsoft.com/office/powerpoint/2010/main" val="30472845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92</a:t>
            </a:fld>
            <a:endParaRPr lang="en-US" dirty="0"/>
          </a:p>
        </p:txBody>
      </p:sp>
    </p:spTree>
    <p:extLst>
      <p:ext uri="{BB962C8B-B14F-4D97-AF65-F5344CB8AC3E}">
        <p14:creationId xmlns:p14="http://schemas.microsoft.com/office/powerpoint/2010/main" val="38694344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93</a:t>
            </a:fld>
            <a:endParaRPr lang="en-US" dirty="0"/>
          </a:p>
        </p:txBody>
      </p:sp>
    </p:spTree>
    <p:extLst>
      <p:ext uri="{BB962C8B-B14F-4D97-AF65-F5344CB8AC3E}">
        <p14:creationId xmlns:p14="http://schemas.microsoft.com/office/powerpoint/2010/main" val="9127396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94</a:t>
            </a:fld>
            <a:endParaRPr lang="en-US" dirty="0"/>
          </a:p>
        </p:txBody>
      </p:sp>
    </p:spTree>
    <p:extLst>
      <p:ext uri="{BB962C8B-B14F-4D97-AF65-F5344CB8AC3E}">
        <p14:creationId xmlns:p14="http://schemas.microsoft.com/office/powerpoint/2010/main" val="26341074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95</a:t>
            </a:fld>
            <a:endParaRPr lang="en-US" dirty="0"/>
          </a:p>
        </p:txBody>
      </p:sp>
    </p:spTree>
    <p:extLst>
      <p:ext uri="{BB962C8B-B14F-4D97-AF65-F5344CB8AC3E}">
        <p14:creationId xmlns:p14="http://schemas.microsoft.com/office/powerpoint/2010/main" val="32217916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3056346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97</a:t>
            </a:fld>
            <a:endParaRPr lang="en-US" dirty="0"/>
          </a:p>
        </p:txBody>
      </p:sp>
    </p:spTree>
    <p:extLst>
      <p:ext uri="{BB962C8B-B14F-4D97-AF65-F5344CB8AC3E}">
        <p14:creationId xmlns:p14="http://schemas.microsoft.com/office/powerpoint/2010/main" val="27915691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98</a:t>
            </a:fld>
            <a:endParaRPr lang="en-US" dirty="0"/>
          </a:p>
        </p:txBody>
      </p:sp>
    </p:spTree>
    <p:extLst>
      <p:ext uri="{BB962C8B-B14F-4D97-AF65-F5344CB8AC3E}">
        <p14:creationId xmlns:p14="http://schemas.microsoft.com/office/powerpoint/2010/main" val="14262320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27EC2-98AA-470F-B5DB-8282CDEA5469}" type="slidenum">
              <a:rPr lang="en-US" smtClean="0"/>
              <a:pPr>
                <a:defRPr/>
              </a:pPr>
              <a:t>99</a:t>
            </a:fld>
            <a:endParaRPr lang="en-US" dirty="0"/>
          </a:p>
        </p:txBody>
      </p:sp>
    </p:spTree>
    <p:extLst>
      <p:ext uri="{BB962C8B-B14F-4D97-AF65-F5344CB8AC3E}">
        <p14:creationId xmlns:p14="http://schemas.microsoft.com/office/powerpoint/2010/main" val="3134996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ltGray">
          <a:xfrm>
            <a:off x="0" y="0"/>
            <a:ext cx="1803400" cy="6858000"/>
          </a:xfrm>
          <a:prstGeom prst="rect">
            <a:avLst/>
          </a:prstGeom>
          <a:noFill/>
          <a:ln w="9525">
            <a:noFill/>
            <a:miter lim="800000"/>
            <a:headEnd/>
            <a:tailEnd/>
          </a:ln>
          <a:effectLst/>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pPr lvl="0"/>
            <a:r>
              <a:rPr lang="en-US" noProof="0" smtClean="0"/>
              <a:t>Click to edit Master title style</a:t>
            </a:r>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dt" sz="quarter" idx="10"/>
          </p:nvPr>
        </p:nvSpPr>
        <p:spPr>
          <a:xfrm>
            <a:off x="1828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
        <p:nvSpPr>
          <p:cNvPr id="6" name="Rectangle 6"/>
          <p:cNvSpPr>
            <a:spLocks noGrp="1" noChangeArrowheads="1"/>
          </p:cNvSpPr>
          <p:nvPr>
            <p:ph type="ftr" sz="quarter" idx="11"/>
          </p:nvPr>
        </p:nvSpPr>
        <p:spPr>
          <a:xfrm>
            <a:off x="39624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
        <p:nvSpPr>
          <p:cNvPr id="7" name="Rectangle 7"/>
          <p:cNvSpPr>
            <a:spLocks noGrp="1" noChangeArrowheads="1"/>
          </p:cNvSpPr>
          <p:nvPr>
            <p:ph type="sldNum" sz="quarter" idx="12"/>
          </p:nvPr>
        </p:nvSpPr>
        <p:spPr>
          <a:xfrm>
            <a:off x="70866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1641C2BB-FA8A-4701-9D83-55251CAB0BB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E31A645-0646-4C3C-B621-9C3BF298FA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8F70D54-168D-4279-B114-70C22873FB4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9ED7285-FB8B-4F64-B468-40A0B71EC0DD}" type="slidenum">
              <a:rPr lang="en-US" smtClean="0"/>
              <a:pPr>
                <a:defRPr/>
              </a:pPr>
              <a:t>‹#›</a:t>
            </a:fld>
            <a:endParaRPr lang="en-US" dirty="0"/>
          </a:p>
        </p:txBody>
      </p:sp>
      <p:graphicFrame>
        <p:nvGraphicFramePr>
          <p:cNvPr id="6" name="TPChart" hidden="1"/>
          <p:cNvGraphicFramePr/>
          <p:nvPr userDrawn="1">
            <p:extLst>
              <p:ext uri="{D42A27DB-BD31-4B8C-83A1-F6EECF244321}">
                <p14:modId xmlns:p14="http://schemas.microsoft.com/office/powerpoint/2010/main" val="2074040366"/>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264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9144000" cy="989044"/>
          </a:xfrm>
        </p:spPr>
        <p:txBody>
          <a:bodyPr anchor="b"/>
          <a:lstStyle>
            <a:lvl1pPr algn="ctr">
              <a:defRPr sz="4500"/>
            </a:lvl1pPr>
          </a:lstStyle>
          <a:p>
            <a:r>
              <a:rPr lang="en-US" b="0" dirty="0" smtClean="0">
                <a:solidFill>
                  <a:srgbClr val="000000"/>
                </a:solidFill>
                <a:latin typeface="Copperplate Gothic Bold" panose="020E0705020206020404" pitchFamily="34" charset="0"/>
              </a:rPr>
              <a:t>History of Pharmacy SIG</a:t>
            </a:r>
            <a:endParaRPr lang="en-US" dirty="0"/>
          </a:p>
        </p:txBody>
      </p:sp>
      <p:sp>
        <p:nvSpPr>
          <p:cNvPr id="3" name="Subtitle 2"/>
          <p:cNvSpPr>
            <a:spLocks noGrp="1"/>
          </p:cNvSpPr>
          <p:nvPr>
            <p:ph type="subTitle" idx="1"/>
          </p:nvPr>
        </p:nvSpPr>
        <p:spPr>
          <a:xfrm>
            <a:off x="5661349" y="1055798"/>
            <a:ext cx="3482651" cy="265778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a:stretch>
            <a:fillRect/>
          </a:stretch>
        </p:blipFill>
        <p:spPr>
          <a:xfrm>
            <a:off x="0" y="6089838"/>
            <a:ext cx="3205065" cy="768163"/>
          </a:xfrm>
          <a:prstGeom prst="rect">
            <a:avLst/>
          </a:prstGeom>
        </p:spPr>
      </p:pic>
    </p:spTree>
    <p:extLst>
      <p:ext uri="{BB962C8B-B14F-4D97-AF65-F5344CB8AC3E}">
        <p14:creationId xmlns:p14="http://schemas.microsoft.com/office/powerpoint/2010/main" val="2477543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6000"/>
            <a:lum/>
          </a:blip>
          <a:srcRect/>
          <a:stretch>
            <a:fillRect t="-24000" r="-1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316" y="131861"/>
            <a:ext cx="78867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90974" y="1530221"/>
            <a:ext cx="8971383" cy="5159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003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0000"/>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883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8830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40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nvPr>
        </p:nvGraphicFramePr>
        <p:xfrm>
          <a:off x="4762500" y="1600200"/>
          <a:ext cx="1905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597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EB4A9A0-5A23-48C2-965B-A595DE1E095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483CA99F-F548-45C5-B5C3-869EE1F78F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8628BCF4-9718-4799-A3BB-98A954574F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917C2985-8036-4F5F-84D0-F593928D123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F23B8177-A7F2-47C0-AD28-D5B190C687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AB12178E-350A-4871-9C95-282691A21C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CBAC0E4E-D426-4773-8F4B-50EC29AED64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FF7CA375-CBC5-48DC-B2E6-287CC3C12F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8915400" cy="6858000"/>
            <a:chOff x="0" y="0"/>
            <a:chExt cx="5616" cy="4320"/>
          </a:xfrm>
        </p:grpSpPr>
        <p:pic>
          <p:nvPicPr>
            <p:cNvPr id="2" name="Picture 2"/>
            <p:cNvPicPr>
              <a:picLocks noChangeArrowheads="1"/>
            </p:cNvPicPr>
            <p:nvPr/>
          </p:nvPicPr>
          <p:blipFill>
            <a:blip r:embed="rId14" cstate="print"/>
            <a:srcRect/>
            <a:stretch>
              <a:fillRect/>
            </a:stretch>
          </p:blipFill>
          <p:spPr bwMode="ltGray">
            <a:xfrm>
              <a:off x="0" y="0"/>
              <a:ext cx="1136" cy="4320"/>
            </a:xfrm>
            <a:prstGeom prst="rect">
              <a:avLst/>
            </a:prstGeom>
            <a:noFill/>
            <a:ln w="9525">
              <a:noFill/>
              <a:miter lim="800000"/>
              <a:headEnd/>
              <a:tailEnd/>
            </a:ln>
            <a:effectLst/>
          </p:spPr>
        </p:pic>
        <p:sp>
          <p:nvSpPr>
            <p:cNvPr id="3" name="Rectangle 3"/>
            <p:cNvSpPr>
              <a:spLocks noChangeArrowheads="1"/>
            </p:cNvSpPr>
            <p:nvPr/>
          </p:nvSpPr>
          <p:spPr bwMode="white">
            <a:xfrm>
              <a:off x="576" y="1152"/>
              <a:ext cx="5040" cy="2736"/>
            </a:xfrm>
            <a:prstGeom prst="rect">
              <a:avLst/>
            </a:prstGeom>
            <a:solidFill>
              <a:schemeClr val="folHlink">
                <a:alpha val="50195"/>
              </a:schemeClr>
            </a:solidFill>
            <a:ln w="9525">
              <a:noFill/>
              <a:miter lim="800000"/>
              <a:headEnd/>
              <a:tailEnd/>
            </a:ln>
            <a:effectLst/>
          </p:spPr>
          <p:txBody>
            <a:bodyPr wrap="none" anchor="ctr"/>
            <a:lstStyle/>
            <a:p>
              <a:endParaRPr lang="en-US" dirty="0"/>
            </a:p>
          </p:txBody>
        </p:sp>
      </p:grpSp>
      <p:sp>
        <p:nvSpPr>
          <p:cNvPr id="1027" name="Rectangle 5"/>
          <p:cNvSpPr>
            <a:spLocks noGrp="1" noChangeArrowheads="1"/>
          </p:cNvSpPr>
          <p:nvPr>
            <p:ph type="title"/>
          </p:nvPr>
        </p:nvSpPr>
        <p:spPr bwMode="auto">
          <a:xfrm>
            <a:off x="1066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1066800" y="1905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b="0" smtClean="0"/>
            </a:lvl1pPr>
          </a:lstStyle>
          <a:p>
            <a:pPr>
              <a:defRPr/>
            </a:pPr>
            <a:endParaRPr lang="en-US" dirty="0"/>
          </a:p>
        </p:txBody>
      </p:sp>
      <p:sp>
        <p:nvSpPr>
          <p:cNvPr id="1032" name="Rectangle 8"/>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b="0" smtClean="0"/>
            </a:lvl1pPr>
          </a:lstStyle>
          <a:p>
            <a:pPr>
              <a:defRPr/>
            </a:pPr>
            <a:endParaRPr lang="en-US" dirty="0"/>
          </a:p>
        </p:txBody>
      </p:sp>
      <p:sp>
        <p:nvSpPr>
          <p:cNvPr id="1033"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b="0" smtClean="0"/>
            </a:lvl1pPr>
          </a:lstStyle>
          <a:p>
            <a:pPr>
              <a:defRPr/>
            </a:pPr>
            <a:fld id="{E9ED7285-FB8B-4F64-B468-40A0B71EC0DD}"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30903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hyperlink" Target="http://www.linkedin.com/pulse/creation-crisis-consequence-brief-history-early-us-industry-"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hyperlink" Target="http://www.linkedin.com/pulse/creation-crisis-consequence-brief-history-early-us-indust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4.w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37.wmf"/><Relationship Id="rId4" Type="http://schemas.openxmlformats.org/officeDocument/2006/relationships/image" Target="../media/image36.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38.w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39.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40.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3.jp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44.jp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46.jpg"/><Relationship Id="rId4" Type="http://schemas.openxmlformats.org/officeDocument/2006/relationships/image" Target="../media/image45.jp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9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0" y="989045"/>
            <a:ext cx="3482651" cy="1891570"/>
          </a:xfrm>
        </p:spPr>
        <p:txBody>
          <a:bodyPr>
            <a:normAutofit/>
          </a:bodyPr>
          <a:lstStyle/>
          <a:p>
            <a:r>
              <a:rPr lang="en-US" sz="2000" b="1" dirty="0"/>
              <a:t>Teaching History of </a:t>
            </a:r>
            <a:r>
              <a:rPr lang="en-US" sz="2000" b="1" dirty="0" smtClean="0"/>
              <a:t>Pharmacy According to the AIHP Guidelines: </a:t>
            </a:r>
          </a:p>
          <a:p>
            <a:r>
              <a:rPr lang="en-US" sz="2000" b="1" dirty="0" smtClean="0"/>
              <a:t>E</a:t>
            </a:r>
            <a:r>
              <a:rPr lang="en-US" sz="2000" b="1" dirty="0"/>
              <a:t>. Growth of the Pharmaceutical Industry </a:t>
            </a:r>
          </a:p>
        </p:txBody>
      </p:sp>
      <p:sp>
        <p:nvSpPr>
          <p:cNvPr id="5" name="TextBox 4"/>
          <p:cNvSpPr txBox="1"/>
          <p:nvPr/>
        </p:nvSpPr>
        <p:spPr>
          <a:xfrm>
            <a:off x="4440937" y="989045"/>
            <a:ext cx="4703063" cy="2923877"/>
          </a:xfrm>
          <a:prstGeom prst="rect">
            <a:avLst/>
          </a:prstGeom>
          <a:noFill/>
        </p:spPr>
        <p:txBody>
          <a:bodyPr wrap="square" rtlCol="0">
            <a:spAutoFit/>
          </a:bodyPr>
          <a:lstStyle/>
          <a:p>
            <a:pPr algn="ctr"/>
            <a:r>
              <a:rPr lang="en-US" sz="2000" b="1" dirty="0" smtClean="0">
                <a:latin typeface="+mn-lt"/>
              </a:rPr>
              <a:t>Created by</a:t>
            </a:r>
            <a:r>
              <a:rPr lang="en-US" sz="2000" dirty="0">
                <a:latin typeface="+mn-lt"/>
              </a:rPr>
              <a:t>: Karen Nagel-Edwards, </a:t>
            </a:r>
          </a:p>
          <a:p>
            <a:pPr algn="ctr"/>
            <a:r>
              <a:rPr lang="en-US" sz="2000" dirty="0">
                <a:latin typeface="+mn-lt"/>
              </a:rPr>
              <a:t>PhD</a:t>
            </a:r>
          </a:p>
          <a:p>
            <a:pPr algn="ctr"/>
            <a:r>
              <a:rPr lang="en-US" sz="2000" dirty="0">
                <a:latin typeface="+mn-lt"/>
              </a:rPr>
              <a:t>Midwestern University Chicago College of Pharmacy</a:t>
            </a:r>
          </a:p>
          <a:p>
            <a:pPr algn="ctr"/>
            <a:r>
              <a:rPr lang="en-US" sz="2000" b="1" dirty="0" smtClean="0">
                <a:latin typeface="+mn-lt"/>
              </a:rPr>
              <a:t>Reviewed by: Patricia Jusczak, </a:t>
            </a:r>
          </a:p>
          <a:p>
            <a:pPr algn="ctr"/>
            <a:r>
              <a:rPr lang="en-US" sz="2000" b="1" dirty="0" smtClean="0">
                <a:latin typeface="+mn-lt"/>
              </a:rPr>
              <a:t>BS Pharm</a:t>
            </a:r>
          </a:p>
          <a:p>
            <a:pPr algn="ctr"/>
            <a:r>
              <a:rPr lang="en-US" sz="2000" b="1" dirty="0">
                <a:latin typeface="+mn-lt"/>
              </a:rPr>
              <a:t>University of Hawai'i at Hilo, The </a:t>
            </a:r>
            <a:endParaRPr lang="en-US" sz="2000" b="1" dirty="0" smtClean="0">
              <a:latin typeface="+mn-lt"/>
            </a:endParaRPr>
          </a:p>
          <a:p>
            <a:pPr algn="ctr"/>
            <a:r>
              <a:rPr lang="en-US" sz="2000" b="1" dirty="0" smtClean="0">
                <a:latin typeface="+mn-lt"/>
              </a:rPr>
              <a:t>Daniel </a:t>
            </a:r>
            <a:r>
              <a:rPr lang="en-US" sz="2000" b="1" dirty="0">
                <a:latin typeface="+mn-lt"/>
              </a:rPr>
              <a:t>K. Inouye College of Pharmacy</a:t>
            </a:r>
          </a:p>
          <a:p>
            <a:pPr algn="ctr"/>
            <a:endParaRPr lang="en-US" sz="2400" b="1" dirty="0"/>
          </a:p>
        </p:txBody>
      </p:sp>
      <p:sp>
        <p:nvSpPr>
          <p:cNvPr id="6" name="TextBox 5"/>
          <p:cNvSpPr txBox="1"/>
          <p:nvPr/>
        </p:nvSpPr>
        <p:spPr>
          <a:xfrm>
            <a:off x="3200400" y="6629400"/>
            <a:ext cx="5943600" cy="213585"/>
          </a:xfrm>
          <a:prstGeom prst="rect">
            <a:avLst/>
          </a:prstGeom>
          <a:noFill/>
        </p:spPr>
        <p:txBody>
          <a:bodyPr wrap="square" rtlCol="0">
            <a:spAutoFit/>
          </a:bodyPr>
          <a:lstStyle/>
          <a:p>
            <a:pPr algn="ctr" defTabSz="685800" eaLnBrk="1" fontAlgn="auto" hangingPunct="1">
              <a:spcBef>
                <a:spcPts val="0"/>
              </a:spcBef>
              <a:spcAft>
                <a:spcPts val="0"/>
              </a:spcAft>
            </a:pPr>
            <a:r>
              <a:rPr lang="en-US" sz="788" dirty="0">
                <a:solidFill>
                  <a:prstClr val="black"/>
                </a:solidFill>
                <a:latin typeface="Calibri" panose="020F0502020204030204"/>
              </a:rPr>
              <a:t>Picture: Pharmacist at People’s Drug Store No. 5, Washington, DC, c. 1920. Library of Congress Prints and Photographs, LC-USZ62-129891</a:t>
            </a:r>
          </a:p>
        </p:txBody>
      </p:sp>
      <p:sp>
        <p:nvSpPr>
          <p:cNvPr id="7" name="TextBox 6"/>
          <p:cNvSpPr txBox="1"/>
          <p:nvPr/>
        </p:nvSpPr>
        <p:spPr>
          <a:xfrm>
            <a:off x="3200400" y="5983069"/>
            <a:ext cx="5943600" cy="646331"/>
          </a:xfrm>
          <a:prstGeom prst="rect">
            <a:avLst/>
          </a:prstGeom>
          <a:noFill/>
        </p:spPr>
        <p:txBody>
          <a:bodyPr wrap="square" rtlCol="0">
            <a:spAutoFit/>
          </a:bodyPr>
          <a:lstStyle/>
          <a:p>
            <a:pPr algn="ctr" defTabSz="685800" eaLnBrk="1" fontAlgn="auto" hangingPunct="1">
              <a:spcBef>
                <a:spcPts val="0"/>
              </a:spcBef>
              <a:spcAft>
                <a:spcPts val="0"/>
              </a:spcAft>
            </a:pPr>
            <a:r>
              <a:rPr lang="en-US" sz="1800" b="1" dirty="0">
                <a:solidFill>
                  <a:prstClr val="black"/>
                </a:solidFill>
                <a:latin typeface="Calibri" panose="020F0502020204030204"/>
              </a:rPr>
              <a:t>Developed by the Teaching History of Pharmacy Committee of the History of Pharmacy SIG, 2017-18</a:t>
            </a:r>
          </a:p>
        </p:txBody>
      </p:sp>
    </p:spTree>
    <p:extLst>
      <p:ext uri="{BB962C8B-B14F-4D97-AF65-F5344CB8AC3E}">
        <p14:creationId xmlns:p14="http://schemas.microsoft.com/office/powerpoint/2010/main" val="36031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90000"/>
              </a:lnSpc>
            </a:pPr>
            <a:r>
              <a:rPr lang="en-US" dirty="0"/>
              <a:t>Andrew Craigie</a:t>
            </a:r>
          </a:p>
        </p:txBody>
      </p:sp>
      <p:sp>
        <p:nvSpPr>
          <p:cNvPr id="25603" name="Rectangle 3"/>
          <p:cNvSpPr>
            <a:spLocks noGrp="1" noChangeArrowheads="1"/>
          </p:cNvSpPr>
          <p:nvPr>
            <p:ph type="body" idx="1"/>
          </p:nvPr>
        </p:nvSpPr>
        <p:spPr>
          <a:xfrm>
            <a:off x="1600200" y="1905000"/>
            <a:ext cx="7086600" cy="4114800"/>
          </a:xfrm>
        </p:spPr>
        <p:txBody>
          <a:bodyPr/>
          <a:lstStyle/>
          <a:p>
            <a:pPr lvl="1">
              <a:lnSpc>
                <a:spcPct val="90000"/>
              </a:lnSpc>
            </a:pPr>
            <a:r>
              <a:rPr lang="en-US" dirty="0" smtClean="0"/>
              <a:t>Role as Apothecary General:</a:t>
            </a:r>
          </a:p>
          <a:p>
            <a:pPr lvl="2">
              <a:lnSpc>
                <a:spcPct val="90000"/>
              </a:lnSpc>
            </a:pPr>
            <a:r>
              <a:rPr lang="en-US" dirty="0" smtClean="0"/>
              <a:t>Receive, prepare </a:t>
            </a:r>
            <a:r>
              <a:rPr lang="en-US" dirty="0"/>
              <a:t>and deliver </a:t>
            </a:r>
            <a:r>
              <a:rPr lang="en-US" dirty="0" smtClean="0"/>
              <a:t>drugs (and instruments </a:t>
            </a:r>
            <a:r>
              <a:rPr lang="en-US" dirty="0"/>
              <a:t>and shop </a:t>
            </a:r>
            <a:r>
              <a:rPr lang="en-US" dirty="0" smtClean="0"/>
              <a:t>furniture) to the army</a:t>
            </a:r>
          </a:p>
          <a:p>
            <a:pPr lvl="2">
              <a:lnSpc>
                <a:spcPct val="90000"/>
              </a:lnSpc>
            </a:pPr>
            <a:r>
              <a:rPr lang="en-US" dirty="0" smtClean="0"/>
              <a:t>Created and supervised large-scale compounding / chemical warehouse, the Elaboratory, to fill and deliver medicine chests to military hospitals and battlefields</a:t>
            </a:r>
            <a:endParaRPr lang="en-US" dirty="0"/>
          </a:p>
          <a:p>
            <a:pPr lvl="1">
              <a:lnSpc>
                <a:spcPct val="90000"/>
              </a:lnSpc>
            </a:pPr>
            <a:r>
              <a:rPr lang="en-US" dirty="0" smtClean="0"/>
              <a:t>Sets precedent for pharmacists to gain professional recognition</a:t>
            </a:r>
          </a:p>
          <a:p>
            <a:pPr lvl="1">
              <a:lnSpc>
                <a:spcPct val="90000"/>
              </a:lnSpc>
            </a:pPr>
            <a:r>
              <a:rPr lang="en-US" dirty="0" smtClean="0"/>
              <a:t>After war, became Apothecary General of the US</a:t>
            </a:r>
          </a:p>
          <a:p>
            <a:pPr lvl="1">
              <a:lnSpc>
                <a:spcPct val="90000"/>
              </a:lnSpc>
            </a:pPr>
            <a:endParaRPr lang="en-US" dirty="0" smtClean="0"/>
          </a:p>
          <a:p>
            <a:pPr>
              <a:lnSpc>
                <a:spcPct val="90000"/>
              </a:lnSpc>
            </a:pPr>
            <a:endParaRPr lang="en-US" dirty="0" smtClean="0"/>
          </a:p>
        </p:txBody>
      </p:sp>
    </p:spTree>
    <p:custDataLst>
      <p:tags r:id="rId1"/>
    </p:custDataLst>
    <p:extLst>
      <p:ext uri="{BB962C8B-B14F-4D97-AF65-F5344CB8AC3E}">
        <p14:creationId xmlns:p14="http://schemas.microsoft.com/office/powerpoint/2010/main" val="29652268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52400" y="2057400"/>
            <a:ext cx="8831855" cy="2483999"/>
          </a:xfrm>
          <a:prstGeom prst="rect">
            <a:avLst/>
          </a:prstGeom>
          <a:blipFill>
            <a:blip r:embed="rId3" cstate="print"/>
            <a:stretch>
              <a:fillRect/>
            </a:stretch>
          </a:blipFill>
        </p:spPr>
        <p:txBody>
          <a:bodyPr wrap="square" lIns="0" tIns="0" rIns="0" bIns="0" rtlCol="0"/>
          <a:lstStyle/>
          <a:p>
            <a:endParaRPr dirty="0"/>
          </a:p>
        </p:txBody>
      </p:sp>
      <p:sp>
        <p:nvSpPr>
          <p:cNvPr id="2" name="TextBox 1"/>
          <p:cNvSpPr txBox="1"/>
          <p:nvPr/>
        </p:nvSpPr>
        <p:spPr>
          <a:xfrm>
            <a:off x="2117976" y="533400"/>
            <a:ext cx="4900701" cy="769441"/>
          </a:xfrm>
          <a:prstGeom prst="rect">
            <a:avLst/>
          </a:prstGeom>
          <a:noFill/>
        </p:spPr>
        <p:txBody>
          <a:bodyPr wrap="none" rtlCol="0">
            <a:spAutoFit/>
          </a:bodyPr>
          <a:lstStyle/>
          <a:p>
            <a:r>
              <a:rPr lang="en-US" sz="4400" b="0" u="sng" kern="0" dirty="0">
                <a:solidFill>
                  <a:srgbClr val="EAEAEA"/>
                </a:solidFill>
                <a:latin typeface="Times New Roman"/>
                <a:ea typeface="+mj-ea"/>
                <a:cs typeface="+mj-cs"/>
              </a:rPr>
              <a:t>The Era of Biologics</a:t>
            </a:r>
            <a:endParaRPr lang="en-US" dirty="0"/>
          </a:p>
        </p:txBody>
      </p:sp>
    </p:spTree>
    <p:extLst>
      <p:ext uri="{BB962C8B-B14F-4D97-AF65-F5344CB8AC3E}">
        <p14:creationId xmlns:p14="http://schemas.microsoft.com/office/powerpoint/2010/main" val="7933211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39" y="457200"/>
            <a:ext cx="8950452" cy="4634484"/>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78739" y="5907582"/>
            <a:ext cx="8639175" cy="553998"/>
          </a:xfrm>
          <a:prstGeom prst="rect">
            <a:avLst/>
          </a:prstGeom>
        </p:spPr>
        <p:txBody>
          <a:bodyPr vert="horz" wrap="square" lIns="0" tIns="0" rIns="0" bIns="0" rtlCol="0">
            <a:spAutoFit/>
          </a:bodyPr>
          <a:lstStyle/>
          <a:p>
            <a:pPr marL="12700" marR="5080">
              <a:lnSpc>
                <a:spcPct val="100000"/>
              </a:lnSpc>
            </a:pPr>
            <a:r>
              <a:rPr sz="1800" spc="-10" dirty="0">
                <a:solidFill>
                  <a:schemeClr val="bg2"/>
                </a:solidFill>
                <a:latin typeface="Calibri"/>
                <a:cs typeface="Calibri"/>
              </a:rPr>
              <a:t>h</a:t>
            </a:r>
            <a:r>
              <a:rPr sz="1800" spc="-40" dirty="0">
                <a:solidFill>
                  <a:schemeClr val="bg2"/>
                </a:solidFill>
                <a:latin typeface="Calibri"/>
                <a:cs typeface="Calibri"/>
              </a:rPr>
              <a:t>t</a:t>
            </a:r>
            <a:r>
              <a:rPr sz="1800" dirty="0">
                <a:solidFill>
                  <a:schemeClr val="bg2"/>
                </a:solidFill>
                <a:latin typeface="Calibri"/>
                <a:cs typeface="Calibri"/>
              </a:rPr>
              <a:t>t</a:t>
            </a:r>
            <a:r>
              <a:rPr sz="1800" spc="-15" dirty="0">
                <a:solidFill>
                  <a:schemeClr val="bg2"/>
                </a:solidFill>
                <a:latin typeface="Calibri"/>
                <a:cs typeface="Calibri"/>
              </a:rPr>
              <a:t>p</a:t>
            </a:r>
            <a:r>
              <a:rPr sz="1800" spc="-15" dirty="0">
                <a:solidFill>
                  <a:schemeClr val="bg2"/>
                </a:solidFill>
                <a:latin typeface="Calibri"/>
                <a:cs typeface="Calibri"/>
                <a:hlinkClick r:id="rId4"/>
              </a:rPr>
              <a:t>s://</a:t>
            </a:r>
            <a:r>
              <a:rPr sz="1800" spc="-5" dirty="0">
                <a:solidFill>
                  <a:schemeClr val="bg2"/>
                </a:solidFill>
                <a:latin typeface="Calibri"/>
                <a:cs typeface="Calibri"/>
                <a:hlinkClick r:id="rId4"/>
              </a:rPr>
              <a:t>w</a:t>
            </a:r>
            <a:r>
              <a:rPr sz="1800" spc="-10" dirty="0">
                <a:solidFill>
                  <a:schemeClr val="bg2"/>
                </a:solidFill>
                <a:latin typeface="Calibri"/>
                <a:cs typeface="Calibri"/>
              </a:rPr>
              <a:t>w</a:t>
            </a:r>
            <a:r>
              <a:rPr sz="1800" spc="-140" dirty="0">
                <a:solidFill>
                  <a:schemeClr val="bg2"/>
                </a:solidFill>
                <a:latin typeface="Calibri"/>
                <a:cs typeface="Calibri"/>
              </a:rPr>
              <a:t>w</a:t>
            </a:r>
            <a:r>
              <a:rPr sz="1800" spc="-5" dirty="0">
                <a:solidFill>
                  <a:schemeClr val="bg2"/>
                </a:solidFill>
                <a:latin typeface="Calibri"/>
                <a:cs typeface="Calibri"/>
                <a:hlinkClick r:id="rId4"/>
              </a:rPr>
              <a:t>.l</a:t>
            </a:r>
            <a:r>
              <a:rPr sz="1800" spc="-10" dirty="0">
                <a:solidFill>
                  <a:schemeClr val="bg2"/>
                </a:solidFill>
                <a:latin typeface="Calibri"/>
                <a:cs typeface="Calibri"/>
                <a:hlinkClick r:id="rId4"/>
              </a:rPr>
              <a:t>i</a:t>
            </a:r>
            <a:r>
              <a:rPr sz="1800" spc="-15" dirty="0">
                <a:solidFill>
                  <a:schemeClr val="bg2"/>
                </a:solidFill>
                <a:latin typeface="Calibri"/>
                <a:cs typeface="Calibri"/>
              </a:rPr>
              <a:t>n</a:t>
            </a:r>
            <a:r>
              <a:rPr sz="1800" spc="-70" dirty="0">
                <a:solidFill>
                  <a:schemeClr val="bg2"/>
                </a:solidFill>
                <a:latin typeface="Calibri"/>
                <a:cs typeface="Calibri"/>
              </a:rPr>
              <a:t>k</a:t>
            </a:r>
            <a:r>
              <a:rPr sz="1800" spc="-10" dirty="0">
                <a:solidFill>
                  <a:schemeClr val="bg2"/>
                </a:solidFill>
                <a:latin typeface="Calibri"/>
                <a:cs typeface="Calibri"/>
                <a:hlinkClick r:id="rId4"/>
              </a:rPr>
              <a:t>ed</a:t>
            </a:r>
            <a:r>
              <a:rPr sz="1800" spc="-5" dirty="0">
                <a:solidFill>
                  <a:schemeClr val="bg2"/>
                </a:solidFill>
                <a:latin typeface="Calibri"/>
                <a:cs typeface="Calibri"/>
                <a:hlinkClick r:id="rId4"/>
              </a:rPr>
              <a:t>in</a:t>
            </a:r>
            <a:r>
              <a:rPr sz="1800" dirty="0">
                <a:solidFill>
                  <a:schemeClr val="bg2"/>
                </a:solidFill>
                <a:latin typeface="Calibri"/>
                <a:cs typeface="Calibri"/>
                <a:hlinkClick r:id="rId4"/>
              </a:rPr>
              <a:t>.</a:t>
            </a:r>
            <a:r>
              <a:rPr sz="1800" spc="-30" dirty="0">
                <a:solidFill>
                  <a:schemeClr val="bg2"/>
                </a:solidFill>
                <a:latin typeface="Calibri"/>
                <a:cs typeface="Calibri"/>
                <a:hlinkClick r:id="rId4"/>
              </a:rPr>
              <a:t>c</a:t>
            </a:r>
            <a:r>
              <a:rPr sz="1800" spc="-5" dirty="0">
                <a:solidFill>
                  <a:schemeClr val="bg2"/>
                </a:solidFill>
                <a:latin typeface="Calibri"/>
                <a:cs typeface="Calibri"/>
                <a:hlinkClick r:id="rId4"/>
              </a:rPr>
              <a:t>om/p</a:t>
            </a:r>
            <a:r>
              <a:rPr sz="1800" spc="5" dirty="0">
                <a:solidFill>
                  <a:schemeClr val="bg2"/>
                </a:solidFill>
                <a:latin typeface="Calibri"/>
                <a:cs typeface="Calibri"/>
                <a:hlinkClick r:id="rId4"/>
              </a:rPr>
              <a:t>u</a:t>
            </a:r>
            <a:r>
              <a:rPr sz="1800" spc="-5" dirty="0">
                <a:solidFill>
                  <a:schemeClr val="bg2"/>
                </a:solidFill>
                <a:latin typeface="Calibri"/>
                <a:cs typeface="Calibri"/>
                <a:hlinkClick r:id="rId4"/>
              </a:rPr>
              <a:t>l</a:t>
            </a:r>
            <a:r>
              <a:rPr sz="1800" spc="-15" dirty="0">
                <a:solidFill>
                  <a:schemeClr val="bg2"/>
                </a:solidFill>
                <a:latin typeface="Calibri"/>
                <a:cs typeface="Calibri"/>
                <a:hlinkClick r:id="rId4"/>
              </a:rPr>
              <a:t>s</a:t>
            </a:r>
            <a:r>
              <a:rPr sz="1800" spc="-5" dirty="0">
                <a:solidFill>
                  <a:schemeClr val="bg2"/>
                </a:solidFill>
                <a:latin typeface="Calibri"/>
                <a:cs typeface="Calibri"/>
                <a:hlinkClick r:id="rId4"/>
              </a:rPr>
              <a:t>e</a:t>
            </a:r>
            <a:r>
              <a:rPr sz="1800" spc="-35" dirty="0">
                <a:solidFill>
                  <a:schemeClr val="bg2"/>
                </a:solidFill>
                <a:latin typeface="Calibri"/>
                <a:cs typeface="Calibri"/>
                <a:hlinkClick r:id="rId4"/>
              </a:rPr>
              <a:t>/</a:t>
            </a:r>
            <a:r>
              <a:rPr sz="1800" spc="-20" dirty="0">
                <a:solidFill>
                  <a:schemeClr val="bg2"/>
                </a:solidFill>
                <a:latin typeface="Calibri"/>
                <a:cs typeface="Calibri"/>
                <a:hlinkClick r:id="rId4"/>
              </a:rPr>
              <a:t>c</a:t>
            </a:r>
            <a:r>
              <a:rPr sz="1800" spc="-40" dirty="0">
                <a:solidFill>
                  <a:schemeClr val="bg2"/>
                </a:solidFill>
                <a:latin typeface="Calibri"/>
                <a:cs typeface="Calibri"/>
                <a:hlinkClick r:id="rId4"/>
              </a:rPr>
              <a:t>r</a:t>
            </a:r>
            <a:r>
              <a:rPr sz="1800" spc="-10" dirty="0">
                <a:solidFill>
                  <a:schemeClr val="bg2"/>
                </a:solidFill>
                <a:latin typeface="Calibri"/>
                <a:cs typeface="Calibri"/>
                <a:hlinkClick r:id="rId4"/>
              </a:rPr>
              <a:t>e</a:t>
            </a:r>
            <a:r>
              <a:rPr sz="1800" spc="-20" dirty="0">
                <a:solidFill>
                  <a:schemeClr val="bg2"/>
                </a:solidFill>
                <a:latin typeface="Calibri"/>
                <a:cs typeface="Calibri"/>
                <a:hlinkClick r:id="rId4"/>
              </a:rPr>
              <a:t>a</a:t>
            </a:r>
            <a:r>
              <a:rPr sz="1800" dirty="0">
                <a:solidFill>
                  <a:schemeClr val="bg2"/>
                </a:solidFill>
                <a:latin typeface="Calibri"/>
                <a:cs typeface="Calibri"/>
                <a:hlinkClick r:id="rId4"/>
              </a:rPr>
              <a:t>t</a:t>
            </a:r>
            <a:r>
              <a:rPr sz="1800" spc="-10" dirty="0">
                <a:solidFill>
                  <a:schemeClr val="bg2"/>
                </a:solidFill>
                <a:latin typeface="Calibri"/>
                <a:cs typeface="Calibri"/>
                <a:hlinkClick r:id="rId4"/>
              </a:rPr>
              <a:t>i</a:t>
            </a:r>
            <a:r>
              <a:rPr sz="1800" spc="-5" dirty="0">
                <a:solidFill>
                  <a:schemeClr val="bg2"/>
                </a:solidFill>
                <a:latin typeface="Calibri"/>
                <a:cs typeface="Calibri"/>
                <a:hlinkClick r:id="rId4"/>
              </a:rPr>
              <a:t>o</a:t>
            </a:r>
            <a:r>
              <a:rPr sz="1800" spc="15" dirty="0">
                <a:solidFill>
                  <a:schemeClr val="bg2"/>
                </a:solidFill>
                <a:latin typeface="Calibri"/>
                <a:cs typeface="Calibri"/>
                <a:hlinkClick r:id="rId4"/>
              </a:rPr>
              <a:t>n</a:t>
            </a:r>
            <a:r>
              <a:rPr sz="1800" dirty="0">
                <a:solidFill>
                  <a:schemeClr val="bg2"/>
                </a:solidFill>
                <a:latin typeface="Calibri"/>
                <a:cs typeface="Calibri"/>
                <a:hlinkClick r:id="rId4"/>
              </a:rPr>
              <a:t>-</a:t>
            </a:r>
            <a:r>
              <a:rPr sz="1800" spc="-20" dirty="0">
                <a:solidFill>
                  <a:schemeClr val="bg2"/>
                </a:solidFill>
                <a:latin typeface="Calibri"/>
                <a:cs typeface="Calibri"/>
                <a:hlinkClick r:id="rId4"/>
              </a:rPr>
              <a:t>c</a:t>
            </a:r>
            <a:r>
              <a:rPr sz="1800" dirty="0">
                <a:solidFill>
                  <a:schemeClr val="bg2"/>
                </a:solidFill>
                <a:latin typeface="Calibri"/>
                <a:cs typeface="Calibri"/>
                <a:hlinkClick r:id="rId4"/>
              </a:rPr>
              <a:t>r</a:t>
            </a:r>
            <a:r>
              <a:rPr sz="1800" spc="-10" dirty="0">
                <a:solidFill>
                  <a:schemeClr val="bg2"/>
                </a:solidFill>
                <a:latin typeface="Calibri"/>
                <a:cs typeface="Calibri"/>
                <a:hlinkClick r:id="rId4"/>
              </a:rPr>
              <a:t>i</a:t>
            </a:r>
            <a:r>
              <a:rPr sz="1800" spc="-5" dirty="0">
                <a:solidFill>
                  <a:schemeClr val="bg2"/>
                </a:solidFill>
                <a:latin typeface="Calibri"/>
                <a:cs typeface="Calibri"/>
                <a:hlinkClick r:id="rId4"/>
              </a:rPr>
              <a:t>si</a:t>
            </a:r>
            <a:r>
              <a:rPr sz="1800" dirty="0">
                <a:solidFill>
                  <a:schemeClr val="bg2"/>
                </a:solidFill>
                <a:latin typeface="Calibri"/>
                <a:cs typeface="Calibri"/>
                <a:hlinkClick r:id="rId4"/>
              </a:rPr>
              <a:t>s-</a:t>
            </a:r>
            <a:r>
              <a:rPr sz="1800" spc="-30" dirty="0">
                <a:solidFill>
                  <a:schemeClr val="bg2"/>
                </a:solidFill>
                <a:latin typeface="Calibri"/>
                <a:cs typeface="Calibri"/>
                <a:hlinkClick r:id="rId4"/>
              </a:rPr>
              <a:t>c</a:t>
            </a:r>
            <a:r>
              <a:rPr sz="1800" spc="-5" dirty="0">
                <a:solidFill>
                  <a:schemeClr val="bg2"/>
                </a:solidFill>
                <a:latin typeface="Calibri"/>
                <a:cs typeface="Calibri"/>
                <a:hlinkClick r:id="rId4"/>
              </a:rPr>
              <a:t>on</a:t>
            </a:r>
            <a:r>
              <a:rPr sz="1800" spc="5" dirty="0">
                <a:solidFill>
                  <a:schemeClr val="bg2"/>
                </a:solidFill>
                <a:latin typeface="Calibri"/>
                <a:cs typeface="Calibri"/>
                <a:hlinkClick r:id="rId4"/>
              </a:rPr>
              <a:t>s</a:t>
            </a:r>
            <a:r>
              <a:rPr sz="1800" spc="-10" dirty="0">
                <a:solidFill>
                  <a:schemeClr val="bg2"/>
                </a:solidFill>
                <a:latin typeface="Calibri"/>
                <a:cs typeface="Calibri"/>
                <a:hlinkClick r:id="rId4"/>
              </a:rPr>
              <a:t>eq</a:t>
            </a:r>
            <a:r>
              <a:rPr sz="1800" spc="-15" dirty="0">
                <a:solidFill>
                  <a:schemeClr val="bg2"/>
                </a:solidFill>
                <a:latin typeface="Calibri"/>
                <a:cs typeface="Calibri"/>
                <a:hlinkClick r:id="rId4"/>
              </a:rPr>
              <a:t>u</a:t>
            </a:r>
            <a:r>
              <a:rPr sz="1800" spc="-5" dirty="0">
                <a:solidFill>
                  <a:schemeClr val="bg2"/>
                </a:solidFill>
                <a:latin typeface="Calibri"/>
                <a:cs typeface="Calibri"/>
                <a:hlinkClick r:id="rId4"/>
              </a:rPr>
              <a:t>e</a:t>
            </a:r>
            <a:r>
              <a:rPr sz="1800" spc="-15" dirty="0">
                <a:solidFill>
                  <a:schemeClr val="bg2"/>
                </a:solidFill>
                <a:latin typeface="Calibri"/>
                <a:cs typeface="Calibri"/>
                <a:hlinkClick r:id="rId4"/>
              </a:rPr>
              <a:t>nc</a:t>
            </a:r>
            <a:r>
              <a:rPr sz="1800" spc="-5" dirty="0">
                <a:solidFill>
                  <a:schemeClr val="bg2"/>
                </a:solidFill>
                <a:latin typeface="Calibri"/>
                <a:cs typeface="Calibri"/>
                <a:hlinkClick r:id="rId4"/>
              </a:rPr>
              <a:t>e</a:t>
            </a:r>
            <a:r>
              <a:rPr sz="1800" dirty="0">
                <a:solidFill>
                  <a:schemeClr val="bg2"/>
                </a:solidFill>
                <a:latin typeface="Calibri"/>
                <a:cs typeface="Calibri"/>
                <a:hlinkClick r:id="rId4"/>
              </a:rPr>
              <a:t>-</a:t>
            </a:r>
            <a:r>
              <a:rPr sz="1800" spc="-5" dirty="0">
                <a:solidFill>
                  <a:schemeClr val="bg2"/>
                </a:solidFill>
                <a:latin typeface="Calibri"/>
                <a:cs typeface="Calibri"/>
                <a:hlinkClick r:id="rId4"/>
              </a:rPr>
              <a:t>bri</a:t>
            </a:r>
            <a:r>
              <a:rPr sz="1800" spc="-20" dirty="0">
                <a:solidFill>
                  <a:schemeClr val="bg2"/>
                </a:solidFill>
                <a:latin typeface="Calibri"/>
                <a:cs typeface="Calibri"/>
                <a:hlinkClick r:id="rId4"/>
              </a:rPr>
              <a:t>e</a:t>
            </a:r>
            <a:r>
              <a:rPr sz="1800" dirty="0">
                <a:solidFill>
                  <a:schemeClr val="bg2"/>
                </a:solidFill>
                <a:latin typeface="Calibri"/>
                <a:cs typeface="Calibri"/>
                <a:hlinkClick r:id="rId4"/>
              </a:rPr>
              <a:t>f-</a:t>
            </a:r>
            <a:r>
              <a:rPr sz="1800" spc="-5" dirty="0">
                <a:solidFill>
                  <a:schemeClr val="bg2"/>
                </a:solidFill>
                <a:latin typeface="Calibri"/>
                <a:cs typeface="Calibri"/>
                <a:hlinkClick r:id="rId4"/>
              </a:rPr>
              <a:t>hi</a:t>
            </a:r>
            <a:r>
              <a:rPr sz="1800" spc="-25" dirty="0">
                <a:solidFill>
                  <a:schemeClr val="bg2"/>
                </a:solidFill>
                <a:latin typeface="Calibri"/>
                <a:cs typeface="Calibri"/>
                <a:hlinkClick r:id="rId4"/>
              </a:rPr>
              <a:t>st</a:t>
            </a:r>
            <a:r>
              <a:rPr sz="1800" spc="-15" dirty="0">
                <a:solidFill>
                  <a:schemeClr val="bg2"/>
                </a:solidFill>
                <a:latin typeface="Calibri"/>
                <a:cs typeface="Calibri"/>
                <a:hlinkClick r:id="rId4"/>
              </a:rPr>
              <a:t>o</a:t>
            </a:r>
            <a:r>
              <a:rPr sz="1800" spc="-5" dirty="0">
                <a:solidFill>
                  <a:schemeClr val="bg2"/>
                </a:solidFill>
                <a:latin typeface="Calibri"/>
                <a:cs typeface="Calibri"/>
                <a:hlinkClick r:id="rId4"/>
              </a:rPr>
              <a:t>r</a:t>
            </a:r>
            <a:r>
              <a:rPr sz="1800" spc="-10" dirty="0">
                <a:solidFill>
                  <a:schemeClr val="bg2"/>
                </a:solidFill>
                <a:latin typeface="Calibri"/>
                <a:cs typeface="Calibri"/>
                <a:hlinkClick r:id="rId4"/>
              </a:rPr>
              <a:t>y</a:t>
            </a:r>
            <a:r>
              <a:rPr sz="1800" dirty="0">
                <a:solidFill>
                  <a:schemeClr val="bg2"/>
                </a:solidFill>
                <a:latin typeface="Calibri"/>
                <a:cs typeface="Calibri"/>
                <a:hlinkClick r:id="rId4"/>
              </a:rPr>
              <a:t>-</a:t>
            </a:r>
            <a:r>
              <a:rPr sz="1800" spc="-10" dirty="0">
                <a:solidFill>
                  <a:schemeClr val="bg2"/>
                </a:solidFill>
                <a:latin typeface="Calibri"/>
                <a:cs typeface="Calibri"/>
                <a:hlinkClick r:id="rId4"/>
              </a:rPr>
              <a:t>earl</a:t>
            </a:r>
            <a:r>
              <a:rPr sz="1800" spc="-15" dirty="0">
                <a:solidFill>
                  <a:schemeClr val="bg2"/>
                </a:solidFill>
                <a:latin typeface="Calibri"/>
                <a:cs typeface="Calibri"/>
                <a:hlinkClick r:id="rId4"/>
              </a:rPr>
              <a:t>y</a:t>
            </a:r>
            <a:r>
              <a:rPr sz="1800" dirty="0">
                <a:solidFill>
                  <a:schemeClr val="bg2"/>
                </a:solidFill>
                <a:latin typeface="Calibri"/>
                <a:cs typeface="Calibri"/>
                <a:hlinkClick r:id="rId4"/>
              </a:rPr>
              <a:t>-us-</a:t>
            </a:r>
            <a:r>
              <a:rPr sz="1800" spc="-5" dirty="0">
                <a:solidFill>
                  <a:schemeClr val="bg2"/>
                </a:solidFill>
                <a:latin typeface="Calibri"/>
                <a:cs typeface="Calibri"/>
                <a:hlinkClick r:id="rId4"/>
              </a:rPr>
              <a:t>in</a:t>
            </a:r>
            <a:r>
              <a:rPr sz="1800" dirty="0">
                <a:solidFill>
                  <a:schemeClr val="bg2"/>
                </a:solidFill>
                <a:latin typeface="Calibri"/>
                <a:cs typeface="Calibri"/>
                <a:hlinkClick r:id="rId4"/>
              </a:rPr>
              <a:t>d</a:t>
            </a:r>
            <a:r>
              <a:rPr sz="1800" spc="-5" dirty="0">
                <a:solidFill>
                  <a:schemeClr val="bg2"/>
                </a:solidFill>
                <a:latin typeface="Calibri"/>
                <a:cs typeface="Calibri"/>
                <a:hlinkClick r:id="rId4"/>
              </a:rPr>
              <a:t>u</a:t>
            </a:r>
            <a:r>
              <a:rPr sz="1800" spc="-20" dirty="0">
                <a:solidFill>
                  <a:schemeClr val="bg2"/>
                </a:solidFill>
                <a:latin typeface="Calibri"/>
                <a:cs typeface="Calibri"/>
                <a:hlinkClick r:id="rId4"/>
              </a:rPr>
              <a:t>s</a:t>
            </a:r>
            <a:r>
              <a:rPr sz="1800" spc="-10" dirty="0">
                <a:solidFill>
                  <a:schemeClr val="bg2"/>
                </a:solidFill>
                <a:latin typeface="Calibri"/>
                <a:cs typeface="Calibri"/>
                <a:hlinkClick r:id="rId4"/>
              </a:rPr>
              <a:t>tr</a:t>
            </a:r>
            <a:r>
              <a:rPr sz="1800" spc="-5" dirty="0">
                <a:solidFill>
                  <a:schemeClr val="bg2"/>
                </a:solidFill>
                <a:latin typeface="Calibri"/>
                <a:cs typeface="Calibri"/>
                <a:hlinkClick r:id="rId4"/>
              </a:rPr>
              <a:t>y</a:t>
            </a:r>
            <a:r>
              <a:rPr sz="1800" dirty="0">
                <a:solidFill>
                  <a:schemeClr val="bg2"/>
                </a:solidFill>
                <a:latin typeface="Calibri"/>
                <a:cs typeface="Calibri"/>
                <a:hlinkClick r:id="rId4"/>
              </a:rPr>
              <a:t>-</a:t>
            </a:r>
            <a:r>
              <a:rPr sz="1800" dirty="0">
                <a:solidFill>
                  <a:schemeClr val="bg2"/>
                </a:solidFill>
                <a:latin typeface="Calibri"/>
                <a:cs typeface="Calibri"/>
              </a:rPr>
              <a:t> </a:t>
            </a:r>
            <a:r>
              <a:rPr sz="1800" spc="-50" dirty="0">
                <a:solidFill>
                  <a:schemeClr val="bg2"/>
                </a:solidFill>
                <a:latin typeface="Calibri"/>
                <a:cs typeface="Calibri"/>
              </a:rPr>
              <a:t>r</a:t>
            </a:r>
            <a:r>
              <a:rPr sz="1800" dirty="0">
                <a:solidFill>
                  <a:schemeClr val="bg2"/>
                </a:solidFill>
                <a:latin typeface="Calibri"/>
                <a:cs typeface="Calibri"/>
              </a:rPr>
              <a:t>ah</a:t>
            </a:r>
            <a:r>
              <a:rPr sz="1800" spc="5" dirty="0">
                <a:solidFill>
                  <a:schemeClr val="bg2"/>
                </a:solidFill>
                <a:latin typeface="Calibri"/>
                <a:cs typeface="Calibri"/>
              </a:rPr>
              <a:t>m</a:t>
            </a:r>
            <a:r>
              <a:rPr sz="1800" dirty="0">
                <a:solidFill>
                  <a:schemeClr val="bg2"/>
                </a:solidFill>
                <a:latin typeface="Calibri"/>
                <a:cs typeface="Calibri"/>
              </a:rPr>
              <a:t>an</a:t>
            </a:r>
          </a:p>
        </p:txBody>
      </p:sp>
      <p:sp>
        <p:nvSpPr>
          <p:cNvPr id="4" name="object 4"/>
          <p:cNvSpPr txBox="1"/>
          <p:nvPr/>
        </p:nvSpPr>
        <p:spPr>
          <a:xfrm>
            <a:off x="8255634" y="6464909"/>
            <a:ext cx="180975" cy="177800"/>
          </a:xfrm>
          <a:prstGeom prst="rect">
            <a:avLst/>
          </a:prstGeom>
        </p:spPr>
        <p:txBody>
          <a:bodyPr vert="horz" wrap="square" lIns="0" tIns="0" rIns="0" bIns="0" rtlCol="0">
            <a:spAutoFit/>
          </a:bodyPr>
          <a:lstStyle/>
          <a:p>
            <a:pPr marL="12700">
              <a:lnSpc>
                <a:spcPct val="100000"/>
              </a:lnSpc>
            </a:pPr>
            <a:r>
              <a:rPr sz="1200" spc="-10" dirty="0">
                <a:solidFill>
                  <a:srgbClr val="888888"/>
                </a:solidFill>
                <a:latin typeface="Calibri"/>
                <a:cs typeface="Calibri"/>
              </a:rPr>
              <a:t>30</a:t>
            </a:r>
            <a:endParaRPr sz="1200" dirty="0">
              <a:latin typeface="Calibri"/>
              <a:cs typeface="Calibri"/>
            </a:endParaRPr>
          </a:p>
        </p:txBody>
      </p:sp>
    </p:spTree>
    <p:extLst>
      <p:ext uri="{BB962C8B-B14F-4D97-AF65-F5344CB8AC3E}">
        <p14:creationId xmlns:p14="http://schemas.microsoft.com/office/powerpoint/2010/main" val="1326100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5634" y="6464909"/>
            <a:ext cx="180975" cy="177800"/>
          </a:xfrm>
          <a:prstGeom prst="rect">
            <a:avLst/>
          </a:prstGeom>
        </p:spPr>
        <p:txBody>
          <a:bodyPr vert="horz" wrap="square" lIns="0" tIns="0" rIns="0" bIns="0" rtlCol="0">
            <a:spAutoFit/>
          </a:bodyPr>
          <a:lstStyle/>
          <a:p>
            <a:pPr marL="12700">
              <a:lnSpc>
                <a:spcPct val="100000"/>
              </a:lnSpc>
            </a:pPr>
            <a:r>
              <a:rPr sz="1200" spc="-10" dirty="0">
                <a:solidFill>
                  <a:srgbClr val="888888"/>
                </a:solidFill>
                <a:latin typeface="Calibri"/>
                <a:cs typeface="Calibri"/>
              </a:rPr>
              <a:t>31</a:t>
            </a:r>
            <a:endParaRPr sz="1200" dirty="0">
              <a:latin typeface="Calibri"/>
              <a:cs typeface="Calibri"/>
            </a:endParaRPr>
          </a:p>
        </p:txBody>
      </p:sp>
      <p:sp>
        <p:nvSpPr>
          <p:cNvPr id="3" name="object 3"/>
          <p:cNvSpPr/>
          <p:nvPr/>
        </p:nvSpPr>
        <p:spPr>
          <a:xfrm>
            <a:off x="94446" y="533400"/>
            <a:ext cx="8941308" cy="5030724"/>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72034" y="6122542"/>
            <a:ext cx="8639175" cy="254635"/>
          </a:xfrm>
          <a:prstGeom prst="rect">
            <a:avLst/>
          </a:prstGeom>
        </p:spPr>
        <p:txBody>
          <a:bodyPr vert="horz" wrap="square" lIns="0" tIns="0" rIns="0" bIns="0" rtlCol="0">
            <a:spAutoFit/>
          </a:bodyPr>
          <a:lstStyle/>
          <a:p>
            <a:pPr marL="12700">
              <a:lnSpc>
                <a:spcPct val="100000"/>
              </a:lnSpc>
            </a:pPr>
            <a:r>
              <a:rPr sz="1800" spc="-15" dirty="0">
                <a:latin typeface="Calibri"/>
                <a:cs typeface="Calibri"/>
              </a:rPr>
              <a:t>h</a:t>
            </a:r>
            <a:r>
              <a:rPr sz="1800" spc="-30" dirty="0">
                <a:latin typeface="Calibri"/>
                <a:cs typeface="Calibri"/>
              </a:rPr>
              <a:t>t</a:t>
            </a:r>
            <a:r>
              <a:rPr sz="1800" dirty="0">
                <a:latin typeface="Calibri"/>
                <a:cs typeface="Calibri"/>
              </a:rPr>
              <a:t>t</a:t>
            </a:r>
            <a:r>
              <a:rPr sz="1800" spc="-20" dirty="0">
                <a:latin typeface="Calibri"/>
                <a:cs typeface="Calibri"/>
              </a:rPr>
              <a:t>p</a:t>
            </a:r>
            <a:r>
              <a:rPr sz="1800" spc="-5" dirty="0">
                <a:latin typeface="Calibri"/>
                <a:cs typeface="Calibri"/>
                <a:hlinkClick r:id="rId4"/>
              </a:rPr>
              <a:t>s://</a:t>
            </a:r>
            <a:r>
              <a:rPr sz="1800" spc="5" dirty="0">
                <a:latin typeface="Calibri"/>
                <a:cs typeface="Calibri"/>
                <a:hlinkClick r:id="rId4"/>
              </a:rPr>
              <a:t>w</a:t>
            </a:r>
            <a:r>
              <a:rPr sz="1800" spc="5" dirty="0">
                <a:latin typeface="Calibri"/>
                <a:cs typeface="Calibri"/>
              </a:rPr>
              <a:t>w</a:t>
            </a:r>
            <a:r>
              <a:rPr sz="1800" spc="-125" dirty="0">
                <a:latin typeface="Calibri"/>
                <a:cs typeface="Calibri"/>
              </a:rPr>
              <a:t>w</a:t>
            </a:r>
            <a:r>
              <a:rPr sz="1800" spc="-5" dirty="0">
                <a:latin typeface="Calibri"/>
                <a:cs typeface="Calibri"/>
                <a:hlinkClick r:id="rId4"/>
              </a:rPr>
              <a:t>.l</a:t>
            </a:r>
            <a:r>
              <a:rPr sz="1800" spc="-10" dirty="0">
                <a:latin typeface="Calibri"/>
                <a:cs typeface="Calibri"/>
                <a:hlinkClick r:id="rId4"/>
              </a:rPr>
              <a:t>i</a:t>
            </a:r>
            <a:r>
              <a:rPr sz="1800" spc="-5" dirty="0">
                <a:latin typeface="Calibri"/>
                <a:cs typeface="Calibri"/>
              </a:rPr>
              <a:t>n</a:t>
            </a:r>
            <a:r>
              <a:rPr sz="1800" spc="-65" dirty="0">
                <a:latin typeface="Calibri"/>
                <a:cs typeface="Calibri"/>
              </a:rPr>
              <a:t>k</a:t>
            </a:r>
            <a:r>
              <a:rPr sz="1800" dirty="0">
                <a:latin typeface="Calibri"/>
                <a:cs typeface="Calibri"/>
                <a:hlinkClick r:id="rId4"/>
              </a:rPr>
              <a:t>edin.</a:t>
            </a:r>
            <a:r>
              <a:rPr sz="1800" spc="-25" dirty="0">
                <a:latin typeface="Calibri"/>
                <a:cs typeface="Calibri"/>
                <a:hlinkClick r:id="rId4"/>
              </a:rPr>
              <a:t>c</a:t>
            </a:r>
            <a:r>
              <a:rPr sz="1800" spc="-5" dirty="0">
                <a:latin typeface="Calibri"/>
                <a:cs typeface="Calibri"/>
                <a:hlinkClick r:id="rId4"/>
              </a:rPr>
              <a:t>om/pulse</a:t>
            </a:r>
            <a:r>
              <a:rPr sz="1800" spc="-35" dirty="0">
                <a:latin typeface="Calibri"/>
                <a:cs typeface="Calibri"/>
                <a:hlinkClick r:id="rId4"/>
              </a:rPr>
              <a:t>/</a:t>
            </a:r>
            <a:r>
              <a:rPr sz="1800" spc="-10" dirty="0">
                <a:latin typeface="Calibri"/>
                <a:cs typeface="Calibri"/>
                <a:hlinkClick r:id="rId4"/>
              </a:rPr>
              <a:t>c</a:t>
            </a:r>
            <a:r>
              <a:rPr sz="1800" spc="-30" dirty="0">
                <a:latin typeface="Calibri"/>
                <a:cs typeface="Calibri"/>
                <a:hlinkClick r:id="rId4"/>
              </a:rPr>
              <a:t>r</a:t>
            </a:r>
            <a:r>
              <a:rPr sz="1800" dirty="0">
                <a:latin typeface="Calibri"/>
                <a:cs typeface="Calibri"/>
                <a:hlinkClick r:id="rId4"/>
              </a:rPr>
              <a:t>e</a:t>
            </a:r>
            <a:r>
              <a:rPr sz="1800" spc="-10" dirty="0">
                <a:latin typeface="Calibri"/>
                <a:cs typeface="Calibri"/>
                <a:hlinkClick r:id="rId4"/>
              </a:rPr>
              <a:t>a</a:t>
            </a:r>
            <a:r>
              <a:rPr sz="1800" dirty="0">
                <a:latin typeface="Calibri"/>
                <a:cs typeface="Calibri"/>
                <a:hlinkClick r:id="rId4"/>
              </a:rPr>
              <a:t>t</a:t>
            </a:r>
            <a:r>
              <a:rPr sz="1800" spc="-10" dirty="0">
                <a:latin typeface="Calibri"/>
                <a:cs typeface="Calibri"/>
                <a:hlinkClick r:id="rId4"/>
              </a:rPr>
              <a:t>i</a:t>
            </a:r>
            <a:r>
              <a:rPr sz="1800" spc="-5" dirty="0">
                <a:latin typeface="Calibri"/>
                <a:cs typeface="Calibri"/>
                <a:hlinkClick r:id="rId4"/>
              </a:rPr>
              <a:t>o</a:t>
            </a:r>
            <a:r>
              <a:rPr sz="1800" spc="5" dirty="0">
                <a:latin typeface="Calibri"/>
                <a:cs typeface="Calibri"/>
                <a:hlinkClick r:id="rId4"/>
              </a:rPr>
              <a:t>n</a:t>
            </a:r>
            <a:r>
              <a:rPr sz="1800" dirty="0">
                <a:latin typeface="Calibri"/>
                <a:cs typeface="Calibri"/>
                <a:hlinkClick r:id="rId4"/>
              </a:rPr>
              <a:t>-</a:t>
            </a:r>
            <a:r>
              <a:rPr sz="1800" spc="-10" dirty="0">
                <a:latin typeface="Calibri"/>
                <a:cs typeface="Calibri"/>
                <a:hlinkClick r:id="rId4"/>
              </a:rPr>
              <a:t>c</a:t>
            </a:r>
            <a:r>
              <a:rPr sz="1800" dirty="0">
                <a:latin typeface="Calibri"/>
                <a:cs typeface="Calibri"/>
                <a:hlinkClick r:id="rId4"/>
              </a:rPr>
              <a:t>r</a:t>
            </a:r>
            <a:r>
              <a:rPr sz="1800" spc="-10" dirty="0">
                <a:latin typeface="Calibri"/>
                <a:cs typeface="Calibri"/>
                <a:hlinkClick r:id="rId4"/>
              </a:rPr>
              <a:t>i</a:t>
            </a:r>
            <a:r>
              <a:rPr sz="1800" spc="-5" dirty="0">
                <a:latin typeface="Calibri"/>
                <a:cs typeface="Calibri"/>
                <a:hlinkClick r:id="rId4"/>
              </a:rPr>
              <a:t>si</a:t>
            </a:r>
            <a:r>
              <a:rPr sz="1800" dirty="0">
                <a:latin typeface="Calibri"/>
                <a:cs typeface="Calibri"/>
                <a:hlinkClick r:id="rId4"/>
              </a:rPr>
              <a:t>s-</a:t>
            </a:r>
            <a:r>
              <a:rPr sz="1800" spc="-20" dirty="0">
                <a:latin typeface="Calibri"/>
                <a:cs typeface="Calibri"/>
                <a:hlinkClick r:id="rId4"/>
              </a:rPr>
              <a:t>c</a:t>
            </a:r>
            <a:r>
              <a:rPr sz="1800" spc="-5" dirty="0">
                <a:latin typeface="Calibri"/>
                <a:cs typeface="Calibri"/>
                <a:hlinkClick r:id="rId4"/>
              </a:rPr>
              <a:t>ons</a:t>
            </a:r>
            <a:r>
              <a:rPr sz="1800" dirty="0">
                <a:latin typeface="Calibri"/>
                <a:cs typeface="Calibri"/>
                <a:hlinkClick r:id="rId4"/>
              </a:rPr>
              <a:t>e</a:t>
            </a:r>
            <a:r>
              <a:rPr sz="1800" spc="-5" dirty="0">
                <a:latin typeface="Calibri"/>
                <a:cs typeface="Calibri"/>
                <a:hlinkClick r:id="rId4"/>
              </a:rPr>
              <a:t>qu</a:t>
            </a:r>
            <a:r>
              <a:rPr sz="1800" dirty="0">
                <a:latin typeface="Calibri"/>
                <a:cs typeface="Calibri"/>
                <a:hlinkClick r:id="rId4"/>
              </a:rPr>
              <a:t>e</a:t>
            </a:r>
            <a:r>
              <a:rPr sz="1800" spc="-5" dirty="0">
                <a:latin typeface="Calibri"/>
                <a:cs typeface="Calibri"/>
                <a:hlinkClick r:id="rId4"/>
              </a:rPr>
              <a:t>nc</a:t>
            </a:r>
            <a:r>
              <a:rPr sz="1800" spc="5" dirty="0">
                <a:latin typeface="Calibri"/>
                <a:cs typeface="Calibri"/>
                <a:hlinkClick r:id="rId4"/>
              </a:rPr>
              <a:t>e</a:t>
            </a:r>
            <a:r>
              <a:rPr sz="1800" dirty="0">
                <a:latin typeface="Calibri"/>
                <a:cs typeface="Calibri"/>
                <a:hlinkClick r:id="rId4"/>
              </a:rPr>
              <a:t>-</a:t>
            </a:r>
            <a:r>
              <a:rPr sz="1800" spc="-5" dirty="0">
                <a:latin typeface="Calibri"/>
                <a:cs typeface="Calibri"/>
                <a:hlinkClick r:id="rId4"/>
              </a:rPr>
              <a:t>br</a:t>
            </a:r>
            <a:r>
              <a:rPr sz="1800" spc="-10" dirty="0">
                <a:latin typeface="Calibri"/>
                <a:cs typeface="Calibri"/>
                <a:hlinkClick r:id="rId4"/>
              </a:rPr>
              <a:t>ie</a:t>
            </a:r>
            <a:r>
              <a:rPr sz="1800" dirty="0">
                <a:latin typeface="Calibri"/>
                <a:cs typeface="Calibri"/>
                <a:hlinkClick r:id="rId4"/>
              </a:rPr>
              <a:t>f-</a:t>
            </a:r>
            <a:r>
              <a:rPr sz="1800" spc="-5" dirty="0">
                <a:latin typeface="Calibri"/>
                <a:cs typeface="Calibri"/>
                <a:hlinkClick r:id="rId4"/>
              </a:rPr>
              <a:t>hi</a:t>
            </a:r>
            <a:r>
              <a:rPr sz="1800" spc="-25" dirty="0">
                <a:latin typeface="Calibri"/>
                <a:cs typeface="Calibri"/>
                <a:hlinkClick r:id="rId4"/>
              </a:rPr>
              <a:t>s</a:t>
            </a:r>
            <a:r>
              <a:rPr sz="1800" spc="-20" dirty="0">
                <a:latin typeface="Calibri"/>
                <a:cs typeface="Calibri"/>
                <a:hlinkClick r:id="rId4"/>
              </a:rPr>
              <a:t>t</a:t>
            </a:r>
            <a:r>
              <a:rPr sz="1800" spc="-5" dirty="0">
                <a:latin typeface="Calibri"/>
                <a:cs typeface="Calibri"/>
                <a:hlinkClick r:id="rId4"/>
              </a:rPr>
              <a:t>or</a:t>
            </a:r>
            <a:r>
              <a:rPr sz="1800" spc="5" dirty="0">
                <a:latin typeface="Calibri"/>
                <a:cs typeface="Calibri"/>
                <a:hlinkClick r:id="rId4"/>
              </a:rPr>
              <a:t>y</a:t>
            </a:r>
            <a:r>
              <a:rPr sz="1800" dirty="0">
                <a:latin typeface="Calibri"/>
                <a:cs typeface="Calibri"/>
                <a:hlinkClick r:id="rId4"/>
              </a:rPr>
              <a:t>-ear</a:t>
            </a:r>
            <a:r>
              <a:rPr sz="1800" spc="-10" dirty="0">
                <a:latin typeface="Calibri"/>
                <a:cs typeface="Calibri"/>
                <a:hlinkClick r:id="rId4"/>
              </a:rPr>
              <a:t>l</a:t>
            </a:r>
            <a:r>
              <a:rPr sz="1800" dirty="0">
                <a:latin typeface="Calibri"/>
                <a:cs typeface="Calibri"/>
                <a:hlinkClick r:id="rId4"/>
              </a:rPr>
              <a:t>y-us-</a:t>
            </a:r>
            <a:r>
              <a:rPr sz="1800" spc="-10" dirty="0">
                <a:latin typeface="Calibri"/>
                <a:cs typeface="Calibri"/>
                <a:hlinkClick r:id="rId4"/>
              </a:rPr>
              <a:t>i</a:t>
            </a:r>
            <a:r>
              <a:rPr sz="1800" spc="-5" dirty="0">
                <a:latin typeface="Calibri"/>
                <a:cs typeface="Calibri"/>
                <a:hlinkClick r:id="rId4"/>
              </a:rPr>
              <a:t>ndu</a:t>
            </a:r>
            <a:r>
              <a:rPr sz="1800" spc="-20" dirty="0">
                <a:latin typeface="Calibri"/>
                <a:cs typeface="Calibri"/>
                <a:hlinkClick r:id="rId4"/>
              </a:rPr>
              <a:t>s</a:t>
            </a:r>
            <a:r>
              <a:rPr sz="1800" dirty="0">
                <a:latin typeface="Calibri"/>
                <a:cs typeface="Calibri"/>
                <a:hlinkClick r:id="rId4"/>
              </a:rPr>
              <a:t>tr</a:t>
            </a:r>
            <a:r>
              <a:rPr sz="1800" spc="5" dirty="0">
                <a:latin typeface="Calibri"/>
                <a:cs typeface="Calibri"/>
                <a:hlinkClick r:id="rId4"/>
              </a:rPr>
              <a:t>y</a:t>
            </a:r>
            <a:r>
              <a:rPr sz="1800" dirty="0">
                <a:latin typeface="Calibri"/>
                <a:cs typeface="Calibri"/>
                <a:hlinkClick r:id="rId4"/>
              </a:rPr>
              <a:t>-</a:t>
            </a:r>
            <a:endParaRPr sz="1800" dirty="0">
              <a:latin typeface="Calibri"/>
              <a:cs typeface="Calibri"/>
            </a:endParaRPr>
          </a:p>
        </p:txBody>
      </p:sp>
      <p:sp>
        <p:nvSpPr>
          <p:cNvPr id="5" name="object 5"/>
          <p:cNvSpPr txBox="1"/>
          <p:nvPr/>
        </p:nvSpPr>
        <p:spPr>
          <a:xfrm>
            <a:off x="72034" y="6397396"/>
            <a:ext cx="742950" cy="254000"/>
          </a:xfrm>
          <a:prstGeom prst="rect">
            <a:avLst/>
          </a:prstGeom>
        </p:spPr>
        <p:txBody>
          <a:bodyPr vert="horz" wrap="square" lIns="0" tIns="0" rIns="0" bIns="0" rtlCol="0">
            <a:spAutoFit/>
          </a:bodyPr>
          <a:lstStyle/>
          <a:p>
            <a:pPr marL="12700">
              <a:lnSpc>
                <a:spcPct val="100000"/>
              </a:lnSpc>
            </a:pPr>
            <a:r>
              <a:rPr sz="1800" spc="-50" dirty="0">
                <a:latin typeface="Calibri"/>
                <a:cs typeface="Calibri"/>
              </a:rPr>
              <a:t>r</a:t>
            </a:r>
            <a:r>
              <a:rPr sz="1800" dirty="0">
                <a:latin typeface="Calibri"/>
                <a:cs typeface="Calibri"/>
              </a:rPr>
              <a:t>ah</a:t>
            </a:r>
            <a:r>
              <a:rPr sz="1800" spc="5" dirty="0">
                <a:latin typeface="Calibri"/>
                <a:cs typeface="Calibri"/>
              </a:rPr>
              <a:t>m</a:t>
            </a:r>
            <a:r>
              <a:rPr sz="1800" dirty="0">
                <a:latin typeface="Calibri"/>
                <a:cs typeface="Calibri"/>
              </a:rPr>
              <a:t>an</a:t>
            </a:r>
          </a:p>
        </p:txBody>
      </p:sp>
    </p:spTree>
    <p:extLst>
      <p:ext uri="{BB962C8B-B14F-4D97-AF65-F5344CB8AC3E}">
        <p14:creationId xmlns:p14="http://schemas.microsoft.com/office/powerpoint/2010/main" val="243249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97894" y="332360"/>
            <a:ext cx="6433185" cy="615315"/>
          </a:xfrm>
          <a:prstGeom prst="rect">
            <a:avLst/>
          </a:prstGeom>
        </p:spPr>
        <p:txBody>
          <a:bodyPr vert="horz" wrap="square" lIns="0" tIns="0" rIns="0" bIns="0" rtlCol="0">
            <a:spAutoFit/>
          </a:bodyPr>
          <a:lstStyle/>
          <a:p>
            <a:pPr marL="1595755" marR="5080" indent="-1583690">
              <a:lnSpc>
                <a:spcPct val="107500"/>
              </a:lnSpc>
            </a:pPr>
            <a:r>
              <a:rPr sz="2000" dirty="0">
                <a:solidFill>
                  <a:srgbClr val="88A44D"/>
                </a:solidFill>
                <a:latin typeface="Georgia"/>
                <a:cs typeface="Georgia"/>
              </a:rPr>
              <a:t>And</a:t>
            </a:r>
            <a:r>
              <a:rPr sz="2000" spc="-10" dirty="0">
                <a:solidFill>
                  <a:srgbClr val="88A44D"/>
                </a:solidFill>
                <a:latin typeface="Georgia"/>
                <a:cs typeface="Georgia"/>
              </a:rPr>
              <a:t>r</a:t>
            </a:r>
            <a:r>
              <a:rPr sz="2000" dirty="0">
                <a:solidFill>
                  <a:srgbClr val="88A44D"/>
                </a:solidFill>
                <a:latin typeface="Georgia"/>
                <a:cs typeface="Georgia"/>
              </a:rPr>
              <a:t>ew</a:t>
            </a:r>
            <a:r>
              <a:rPr sz="2000" spc="-5" dirty="0">
                <a:solidFill>
                  <a:srgbClr val="88A44D"/>
                </a:solidFill>
                <a:latin typeface="Georgia"/>
                <a:cs typeface="Georgia"/>
              </a:rPr>
              <a:t> C</a:t>
            </a:r>
            <a:r>
              <a:rPr sz="2000" spc="-10" dirty="0">
                <a:solidFill>
                  <a:srgbClr val="88A44D"/>
                </a:solidFill>
                <a:latin typeface="Georgia"/>
                <a:cs typeface="Georgia"/>
              </a:rPr>
              <a:t>r</a:t>
            </a:r>
            <a:r>
              <a:rPr sz="2000" spc="-5" dirty="0">
                <a:solidFill>
                  <a:srgbClr val="88A44D"/>
                </a:solidFill>
                <a:latin typeface="Georgia"/>
                <a:cs typeface="Georgia"/>
              </a:rPr>
              <a:t>a</a:t>
            </a:r>
            <a:r>
              <a:rPr sz="2000" dirty="0">
                <a:solidFill>
                  <a:srgbClr val="88A44D"/>
                </a:solidFill>
                <a:latin typeface="Georgia"/>
                <a:cs typeface="Georgia"/>
              </a:rPr>
              <a:t>igie 1</a:t>
            </a:r>
            <a:r>
              <a:rPr sz="1950" spc="15" baseline="25641" dirty="0">
                <a:solidFill>
                  <a:srgbClr val="88A44D"/>
                </a:solidFill>
                <a:latin typeface="Georgia"/>
                <a:cs typeface="Georgia"/>
              </a:rPr>
              <a:t>st</a:t>
            </a:r>
            <a:r>
              <a:rPr sz="1950" baseline="25641" dirty="0">
                <a:solidFill>
                  <a:srgbClr val="88A44D"/>
                </a:solidFill>
                <a:latin typeface="Georgia"/>
                <a:cs typeface="Georgia"/>
              </a:rPr>
              <a:t> </a:t>
            </a:r>
            <a:r>
              <a:rPr sz="1950" spc="-209" baseline="25641" dirty="0">
                <a:solidFill>
                  <a:srgbClr val="88A44D"/>
                </a:solidFill>
                <a:latin typeface="Georgia"/>
                <a:cs typeface="Georgia"/>
              </a:rPr>
              <a:t> </a:t>
            </a:r>
            <a:r>
              <a:rPr sz="2000" spc="-5" dirty="0">
                <a:solidFill>
                  <a:srgbClr val="88A44D"/>
                </a:solidFill>
                <a:latin typeface="Georgia"/>
                <a:cs typeface="Georgia"/>
              </a:rPr>
              <a:t>Apo</a:t>
            </a:r>
            <a:r>
              <a:rPr sz="2000" dirty="0">
                <a:solidFill>
                  <a:srgbClr val="88A44D"/>
                </a:solidFill>
                <a:latin typeface="Georgia"/>
                <a:cs typeface="Georgia"/>
              </a:rPr>
              <a:t>t</a:t>
            </a:r>
            <a:r>
              <a:rPr sz="2000" spc="-5" dirty="0">
                <a:solidFill>
                  <a:srgbClr val="88A44D"/>
                </a:solidFill>
                <a:latin typeface="Georgia"/>
                <a:cs typeface="Georgia"/>
              </a:rPr>
              <a:t>h</a:t>
            </a:r>
            <a:r>
              <a:rPr sz="2000" dirty="0">
                <a:solidFill>
                  <a:srgbClr val="88A44D"/>
                </a:solidFill>
                <a:latin typeface="Georgia"/>
                <a:cs typeface="Georgia"/>
              </a:rPr>
              <a:t>ec</a:t>
            </a:r>
            <a:r>
              <a:rPr sz="2000" spc="-5" dirty="0">
                <a:solidFill>
                  <a:srgbClr val="88A44D"/>
                </a:solidFill>
                <a:latin typeface="Georgia"/>
                <a:cs typeface="Georgia"/>
              </a:rPr>
              <a:t>a</a:t>
            </a:r>
            <a:r>
              <a:rPr sz="2000" spc="-10" dirty="0">
                <a:solidFill>
                  <a:srgbClr val="88A44D"/>
                </a:solidFill>
                <a:latin typeface="Georgia"/>
                <a:cs typeface="Georgia"/>
              </a:rPr>
              <a:t>r</a:t>
            </a:r>
            <a:r>
              <a:rPr sz="2000" dirty="0">
                <a:solidFill>
                  <a:srgbClr val="88A44D"/>
                </a:solidFill>
                <a:latin typeface="Georgia"/>
                <a:cs typeface="Georgia"/>
              </a:rPr>
              <a:t>y</a:t>
            </a:r>
            <a:r>
              <a:rPr sz="2000" spc="-5" dirty="0">
                <a:solidFill>
                  <a:srgbClr val="88A44D"/>
                </a:solidFill>
                <a:latin typeface="Georgia"/>
                <a:cs typeface="Georgia"/>
              </a:rPr>
              <a:t> G</a:t>
            </a:r>
            <a:r>
              <a:rPr sz="2000" dirty="0">
                <a:solidFill>
                  <a:srgbClr val="88A44D"/>
                </a:solidFill>
                <a:latin typeface="Georgia"/>
                <a:cs typeface="Georgia"/>
              </a:rPr>
              <a:t>ene</a:t>
            </a:r>
            <a:r>
              <a:rPr sz="2000" spc="-10" dirty="0">
                <a:solidFill>
                  <a:srgbClr val="88A44D"/>
                </a:solidFill>
                <a:latin typeface="Georgia"/>
                <a:cs typeface="Georgia"/>
              </a:rPr>
              <a:t>r</a:t>
            </a:r>
            <a:r>
              <a:rPr sz="2000" spc="-5" dirty="0">
                <a:solidFill>
                  <a:srgbClr val="88A44D"/>
                </a:solidFill>
                <a:latin typeface="Georgia"/>
                <a:cs typeface="Georgia"/>
              </a:rPr>
              <a:t>a</a:t>
            </a:r>
            <a:r>
              <a:rPr sz="2000" dirty="0">
                <a:solidFill>
                  <a:srgbClr val="88A44D"/>
                </a:solidFill>
                <a:latin typeface="Georgia"/>
                <a:cs typeface="Georgia"/>
              </a:rPr>
              <a:t>l</a:t>
            </a:r>
            <a:r>
              <a:rPr sz="2000" spc="-15" dirty="0">
                <a:solidFill>
                  <a:srgbClr val="88A44D"/>
                </a:solidFill>
                <a:latin typeface="Georgia"/>
                <a:cs typeface="Georgia"/>
              </a:rPr>
              <a:t> </a:t>
            </a:r>
            <a:r>
              <a:rPr sz="2000" dirty="0">
                <a:solidFill>
                  <a:srgbClr val="88A44D"/>
                </a:solidFill>
                <a:latin typeface="Georgia"/>
                <a:cs typeface="Georgia"/>
              </a:rPr>
              <a:t>(177</a:t>
            </a:r>
            <a:r>
              <a:rPr sz="2000" spc="-5" dirty="0">
                <a:solidFill>
                  <a:srgbClr val="88A44D"/>
                </a:solidFill>
                <a:latin typeface="Georgia"/>
                <a:cs typeface="Georgia"/>
              </a:rPr>
              <a:t>5</a:t>
            </a:r>
            <a:r>
              <a:rPr sz="2000" spc="-10" dirty="0">
                <a:solidFill>
                  <a:srgbClr val="88A44D"/>
                </a:solidFill>
                <a:latin typeface="Georgia"/>
                <a:cs typeface="Georgia"/>
              </a:rPr>
              <a:t>-</a:t>
            </a:r>
            <a:r>
              <a:rPr sz="2000" dirty="0">
                <a:solidFill>
                  <a:srgbClr val="88A44D"/>
                </a:solidFill>
                <a:latin typeface="Georgia"/>
                <a:cs typeface="Georgia"/>
              </a:rPr>
              <a:t>17</a:t>
            </a:r>
            <a:r>
              <a:rPr sz="2000" spc="5" dirty="0">
                <a:solidFill>
                  <a:srgbClr val="88A44D"/>
                </a:solidFill>
                <a:latin typeface="Georgia"/>
                <a:cs typeface="Georgia"/>
              </a:rPr>
              <a:t>8</a:t>
            </a:r>
            <a:r>
              <a:rPr sz="2000" spc="-5" dirty="0">
                <a:solidFill>
                  <a:srgbClr val="88A44D"/>
                </a:solidFill>
                <a:latin typeface="Georgia"/>
                <a:cs typeface="Georgia"/>
              </a:rPr>
              <a:t>3</a:t>
            </a:r>
            <a:r>
              <a:rPr sz="2000" dirty="0">
                <a:solidFill>
                  <a:srgbClr val="88A44D"/>
                </a:solidFill>
                <a:latin typeface="Georgia"/>
                <a:cs typeface="Georgia"/>
              </a:rPr>
              <a:t>)</a:t>
            </a:r>
            <a:r>
              <a:rPr sz="2000" spc="-35" dirty="0">
                <a:solidFill>
                  <a:srgbClr val="88A44D"/>
                </a:solidFill>
                <a:latin typeface="Georgia"/>
                <a:cs typeface="Georgia"/>
              </a:rPr>
              <a:t> </a:t>
            </a:r>
            <a:r>
              <a:rPr sz="2000" spc="-5" dirty="0">
                <a:solidFill>
                  <a:srgbClr val="88A44D"/>
                </a:solidFill>
                <a:latin typeface="Georgia"/>
                <a:cs typeface="Georgia"/>
              </a:rPr>
              <a:t>a</a:t>
            </a:r>
            <a:r>
              <a:rPr sz="2000" dirty="0">
                <a:solidFill>
                  <a:srgbClr val="88A44D"/>
                </a:solidFill>
                <a:latin typeface="Georgia"/>
                <a:cs typeface="Georgia"/>
              </a:rPr>
              <a:t>t</a:t>
            </a:r>
            <a:r>
              <a:rPr sz="2000" spc="10" dirty="0">
                <a:solidFill>
                  <a:srgbClr val="88A44D"/>
                </a:solidFill>
                <a:latin typeface="Georgia"/>
                <a:cs typeface="Georgia"/>
              </a:rPr>
              <a:t> </a:t>
            </a:r>
            <a:r>
              <a:rPr sz="2000" dirty="0">
                <a:solidFill>
                  <a:srgbClr val="88A44D"/>
                </a:solidFill>
                <a:latin typeface="Georgia"/>
                <a:cs typeface="Georgia"/>
              </a:rPr>
              <a:t>t</a:t>
            </a:r>
            <a:r>
              <a:rPr sz="2000" spc="-5" dirty="0">
                <a:solidFill>
                  <a:srgbClr val="88A44D"/>
                </a:solidFill>
                <a:latin typeface="Georgia"/>
                <a:cs typeface="Georgia"/>
              </a:rPr>
              <a:t>h</a:t>
            </a:r>
            <a:r>
              <a:rPr sz="2000" dirty="0">
                <a:solidFill>
                  <a:srgbClr val="88A44D"/>
                </a:solidFill>
                <a:latin typeface="Georgia"/>
                <a:cs typeface="Georgia"/>
              </a:rPr>
              <a:t>e </a:t>
            </a:r>
            <a:r>
              <a:rPr sz="2000" spc="-5" dirty="0">
                <a:solidFill>
                  <a:srgbClr val="88A44D"/>
                </a:solidFill>
                <a:latin typeface="Georgia"/>
                <a:cs typeface="Georgia"/>
              </a:rPr>
              <a:t>Ba</a:t>
            </a:r>
            <a:r>
              <a:rPr sz="2000" dirty="0">
                <a:solidFill>
                  <a:srgbClr val="88A44D"/>
                </a:solidFill>
                <a:latin typeface="Georgia"/>
                <a:cs typeface="Georgia"/>
              </a:rPr>
              <a:t>ttle</a:t>
            </a:r>
            <a:r>
              <a:rPr sz="2000" spc="-15" dirty="0">
                <a:solidFill>
                  <a:srgbClr val="88A44D"/>
                </a:solidFill>
                <a:latin typeface="Georgia"/>
                <a:cs typeface="Georgia"/>
              </a:rPr>
              <a:t> </a:t>
            </a:r>
            <a:r>
              <a:rPr sz="2000" spc="-5" dirty="0">
                <a:solidFill>
                  <a:srgbClr val="88A44D"/>
                </a:solidFill>
                <a:latin typeface="Georgia"/>
                <a:cs typeface="Georgia"/>
              </a:rPr>
              <a:t>o</a:t>
            </a:r>
            <a:r>
              <a:rPr sz="2000" dirty="0">
                <a:solidFill>
                  <a:srgbClr val="88A44D"/>
                </a:solidFill>
                <a:latin typeface="Georgia"/>
                <a:cs typeface="Georgia"/>
              </a:rPr>
              <a:t>f</a:t>
            </a:r>
            <a:r>
              <a:rPr sz="2000" spc="-10" dirty="0">
                <a:solidFill>
                  <a:srgbClr val="88A44D"/>
                </a:solidFill>
                <a:latin typeface="Georgia"/>
                <a:cs typeface="Georgia"/>
              </a:rPr>
              <a:t> </a:t>
            </a:r>
            <a:r>
              <a:rPr sz="2000" spc="-5" dirty="0">
                <a:solidFill>
                  <a:srgbClr val="88A44D"/>
                </a:solidFill>
                <a:latin typeface="Georgia"/>
                <a:cs typeface="Georgia"/>
              </a:rPr>
              <a:t>Bu</a:t>
            </a:r>
            <a:r>
              <a:rPr sz="2000" dirty="0">
                <a:solidFill>
                  <a:srgbClr val="88A44D"/>
                </a:solidFill>
                <a:latin typeface="Georgia"/>
                <a:cs typeface="Georgia"/>
              </a:rPr>
              <a:t>n</a:t>
            </a:r>
            <a:r>
              <a:rPr sz="2000" spc="-10" dirty="0">
                <a:solidFill>
                  <a:srgbClr val="88A44D"/>
                </a:solidFill>
                <a:latin typeface="Georgia"/>
                <a:cs typeface="Georgia"/>
              </a:rPr>
              <a:t>k</a:t>
            </a:r>
            <a:r>
              <a:rPr sz="2000" dirty="0">
                <a:solidFill>
                  <a:srgbClr val="88A44D"/>
                </a:solidFill>
                <a:latin typeface="Georgia"/>
                <a:cs typeface="Georgia"/>
              </a:rPr>
              <a:t>er</a:t>
            </a:r>
            <a:r>
              <a:rPr sz="2000" spc="15" dirty="0">
                <a:solidFill>
                  <a:srgbClr val="88A44D"/>
                </a:solidFill>
                <a:latin typeface="Georgia"/>
                <a:cs typeface="Georgia"/>
              </a:rPr>
              <a:t> </a:t>
            </a:r>
            <a:r>
              <a:rPr sz="2000" spc="-5" dirty="0">
                <a:solidFill>
                  <a:srgbClr val="88A44D"/>
                </a:solidFill>
                <a:latin typeface="Georgia"/>
                <a:cs typeface="Georgia"/>
              </a:rPr>
              <a:t>H</a:t>
            </a:r>
            <a:r>
              <a:rPr sz="2000" dirty="0">
                <a:solidFill>
                  <a:srgbClr val="88A44D"/>
                </a:solidFill>
                <a:latin typeface="Georgia"/>
                <a:cs typeface="Georgia"/>
              </a:rPr>
              <a:t>ill</a:t>
            </a:r>
            <a:endParaRPr sz="2000" dirty="0">
              <a:latin typeface="Georgia"/>
              <a:cs typeface="Georgia"/>
            </a:endParaRPr>
          </a:p>
        </p:txBody>
      </p:sp>
      <p:sp>
        <p:nvSpPr>
          <p:cNvPr id="3" name="object 3"/>
          <p:cNvSpPr/>
          <p:nvPr/>
        </p:nvSpPr>
        <p:spPr>
          <a:xfrm>
            <a:off x="228600" y="1219200"/>
            <a:ext cx="8538997" cy="5337831"/>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79778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Revolutionary War Era</a:t>
            </a:r>
          </a:p>
        </p:txBody>
      </p:sp>
      <p:sp>
        <p:nvSpPr>
          <p:cNvPr id="26627" name="Rectangle 3"/>
          <p:cNvSpPr>
            <a:spLocks noGrp="1" noChangeArrowheads="1"/>
          </p:cNvSpPr>
          <p:nvPr>
            <p:ph type="body" idx="1"/>
          </p:nvPr>
        </p:nvSpPr>
        <p:spPr>
          <a:xfrm>
            <a:off x="1600200" y="1828800"/>
            <a:ext cx="7239000" cy="4114800"/>
          </a:xfrm>
        </p:spPr>
        <p:txBody>
          <a:bodyPr/>
          <a:lstStyle/>
          <a:p>
            <a:r>
              <a:rPr lang="en-US" dirty="0" smtClean="0"/>
              <a:t>Main concerns with military drug supply</a:t>
            </a:r>
          </a:p>
          <a:p>
            <a:pPr lvl="1"/>
            <a:r>
              <a:rPr lang="en-US" dirty="0" smtClean="0"/>
              <a:t>Drug shortages </a:t>
            </a:r>
          </a:p>
          <a:p>
            <a:pPr lvl="1"/>
            <a:r>
              <a:rPr lang="en-US" dirty="0" smtClean="0"/>
              <a:t>Market speculations</a:t>
            </a:r>
          </a:p>
          <a:p>
            <a:pPr lvl="1"/>
            <a:r>
              <a:rPr lang="en-US" dirty="0" smtClean="0"/>
              <a:t>Uncertain transport </a:t>
            </a:r>
          </a:p>
          <a:p>
            <a:pPr lvl="1"/>
            <a:endParaRPr lang="en-US" dirty="0" smtClean="0"/>
          </a:p>
          <a:p>
            <a:pPr lvl="1"/>
            <a:endParaRPr lang="en-US" dirty="0" smtClean="0"/>
          </a:p>
          <a:p>
            <a:pPr lvl="1"/>
            <a:endParaRPr lang="en-US" dirty="0" smtClean="0"/>
          </a:p>
          <a:p>
            <a:endParaRPr lang="en-US" dirty="0" smtClean="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normAutofit fontScale="90000"/>
          </a:bodyPr>
          <a:lstStyle/>
          <a:p>
            <a:r>
              <a:rPr lang="en-US" sz="3800" dirty="0" smtClean="0"/>
              <a:t>Methods of Treatment and Drugs</a:t>
            </a:r>
            <a:br>
              <a:rPr lang="en-US" sz="3800" dirty="0" smtClean="0"/>
            </a:br>
            <a:r>
              <a:rPr lang="en-US" sz="3800" dirty="0" smtClean="0"/>
              <a:t>Used During the Revolution</a:t>
            </a:r>
            <a:endParaRPr lang="en-US" sz="3800" dirty="0"/>
          </a:p>
        </p:txBody>
      </p:sp>
      <p:sp>
        <p:nvSpPr>
          <p:cNvPr id="3" name="Content Placeholder 2"/>
          <p:cNvSpPr>
            <a:spLocks noGrp="1"/>
          </p:cNvSpPr>
          <p:nvPr>
            <p:ph idx="1"/>
          </p:nvPr>
        </p:nvSpPr>
        <p:spPr>
          <a:xfrm>
            <a:off x="1752600" y="1828800"/>
            <a:ext cx="6705600" cy="3230563"/>
          </a:xfrm>
        </p:spPr>
        <p:txBody>
          <a:bodyPr>
            <a:noAutofit/>
          </a:bodyPr>
          <a:lstStyle/>
          <a:p>
            <a:r>
              <a:rPr lang="en-US" sz="2000" b="1" dirty="0" smtClean="0">
                <a:solidFill>
                  <a:schemeClr val="tx1"/>
                </a:solidFill>
              </a:rPr>
              <a:t>Antiseptic: </a:t>
            </a:r>
            <a:r>
              <a:rPr lang="en-US" sz="2000" dirty="0" smtClean="0">
                <a:solidFill>
                  <a:schemeClr val="tx1"/>
                </a:solidFill>
              </a:rPr>
              <a:t>Mercury (metals and salts)</a:t>
            </a:r>
            <a:endParaRPr lang="en-US" sz="2000" b="1" dirty="0" smtClean="0">
              <a:solidFill>
                <a:schemeClr val="tx1"/>
              </a:solidFill>
            </a:endParaRPr>
          </a:p>
          <a:p>
            <a:r>
              <a:rPr lang="en-US" sz="2000" b="1" dirty="0" smtClean="0">
                <a:solidFill>
                  <a:schemeClr val="tx1"/>
                </a:solidFill>
              </a:rPr>
              <a:t>Pain</a:t>
            </a:r>
            <a:r>
              <a:rPr lang="en-US" sz="2000" dirty="0" smtClean="0">
                <a:solidFill>
                  <a:schemeClr val="tx1"/>
                </a:solidFill>
              </a:rPr>
              <a:t>: Laudanum (a tincture of opium, saffron &amp; Canary wine)</a:t>
            </a:r>
          </a:p>
          <a:p>
            <a:r>
              <a:rPr lang="en-US" sz="2000" b="1" dirty="0" smtClean="0">
                <a:solidFill>
                  <a:schemeClr val="tx1"/>
                </a:solidFill>
              </a:rPr>
              <a:t>Laxative</a:t>
            </a:r>
            <a:r>
              <a:rPr lang="en-US" sz="2000" dirty="0" smtClean="0">
                <a:solidFill>
                  <a:schemeClr val="tx1"/>
                </a:solidFill>
              </a:rPr>
              <a:t>: Mercurous chloride (calomel), Glauber’s salt (sodium sulfate)</a:t>
            </a:r>
          </a:p>
          <a:p>
            <a:r>
              <a:rPr lang="en-US" sz="2000" b="1" dirty="0" smtClean="0">
                <a:solidFill>
                  <a:schemeClr val="tx1"/>
                </a:solidFill>
              </a:rPr>
              <a:t>Syphilis</a:t>
            </a:r>
            <a:r>
              <a:rPr lang="en-US" sz="2000" dirty="0" smtClean="0">
                <a:solidFill>
                  <a:schemeClr val="tx1"/>
                </a:solidFill>
              </a:rPr>
              <a:t>: Larger doses of mercurous chloride</a:t>
            </a:r>
          </a:p>
          <a:p>
            <a:r>
              <a:rPr lang="en-US" sz="2000" b="1" dirty="0" smtClean="0">
                <a:solidFill>
                  <a:schemeClr val="tx1"/>
                </a:solidFill>
              </a:rPr>
              <a:t>Malaria</a:t>
            </a:r>
            <a:r>
              <a:rPr lang="en-US" sz="2000" dirty="0" smtClean="0">
                <a:solidFill>
                  <a:schemeClr val="tx1"/>
                </a:solidFill>
              </a:rPr>
              <a:t>: Jesuits Bark (cinchona contains quinine)</a:t>
            </a:r>
            <a:r>
              <a:rPr lang="fr-FR" sz="2000" dirty="0" smtClean="0">
                <a:solidFill>
                  <a:srgbClr val="1F497D"/>
                </a:solidFill>
                <a:cs typeface="Georgia"/>
              </a:rPr>
              <a:t> </a:t>
            </a:r>
            <a:endParaRPr lang="en-US" sz="2000" b="1" dirty="0" smtClean="0">
              <a:solidFill>
                <a:schemeClr val="tx1"/>
              </a:solidFill>
            </a:endParaRPr>
          </a:p>
          <a:p>
            <a:r>
              <a:rPr lang="en-US" sz="2000" b="1" dirty="0" smtClean="0">
                <a:solidFill>
                  <a:schemeClr val="tx1"/>
                </a:solidFill>
              </a:rPr>
              <a:t>Heart conditions</a:t>
            </a:r>
            <a:r>
              <a:rPr lang="en-US" sz="2000" dirty="0" smtClean="0">
                <a:solidFill>
                  <a:schemeClr val="tx1"/>
                </a:solidFill>
              </a:rPr>
              <a:t>: Digitalis</a:t>
            </a:r>
          </a:p>
          <a:p>
            <a:r>
              <a:rPr lang="en-US" sz="2000" b="1" dirty="0" smtClean="0">
                <a:solidFill>
                  <a:schemeClr val="tx1"/>
                </a:solidFill>
              </a:rPr>
              <a:t>Bloodletting</a:t>
            </a:r>
            <a:r>
              <a:rPr lang="en-US" sz="2000" dirty="0" smtClean="0">
                <a:solidFill>
                  <a:schemeClr val="tx1"/>
                </a:solidFill>
              </a:rPr>
              <a:t>: Still used from Hippocratic times</a:t>
            </a:r>
          </a:p>
          <a:p>
            <a:r>
              <a:rPr lang="en-US" sz="2000" b="1" dirty="0" smtClean="0">
                <a:solidFill>
                  <a:schemeClr val="tx1"/>
                </a:solidFill>
              </a:rPr>
              <a:t>Purging: </a:t>
            </a:r>
            <a:r>
              <a:rPr lang="en-US" sz="2000" dirty="0" smtClean="0">
                <a:solidFill>
                  <a:schemeClr val="tx1"/>
                </a:solidFill>
              </a:rPr>
              <a:t>Botanicals, emetics, jalap, ipecac, rhubarb</a:t>
            </a:r>
            <a:endParaRPr lang="en-US" sz="2000" b="1" dirty="0" smtClean="0">
              <a:solidFill>
                <a:schemeClr val="tx1"/>
              </a:solidFill>
            </a:endParaRPr>
          </a:p>
          <a:p>
            <a:r>
              <a:rPr lang="en-US" sz="2000" b="1" dirty="0" smtClean="0">
                <a:solidFill>
                  <a:schemeClr val="tx1"/>
                </a:solidFill>
              </a:rPr>
              <a:t>Amputation</a:t>
            </a:r>
            <a:r>
              <a:rPr lang="en-US" sz="2000" dirty="0" smtClean="0">
                <a:solidFill>
                  <a:schemeClr val="tx1"/>
                </a:solidFill>
              </a:rPr>
              <a:t> – 70% were fatal</a:t>
            </a:r>
            <a:endParaRPr lang="en-US" sz="2000" dirty="0">
              <a:solidFill>
                <a:schemeClr val="tx1"/>
              </a:solidFill>
            </a:endParaRPr>
          </a:p>
        </p:txBody>
      </p:sp>
      <p:sp>
        <p:nvSpPr>
          <p:cNvPr id="4" name="TextBox 3"/>
          <p:cNvSpPr txBox="1"/>
          <p:nvPr/>
        </p:nvSpPr>
        <p:spPr>
          <a:xfrm>
            <a:off x="838200" y="5867400"/>
            <a:ext cx="8153400" cy="830997"/>
          </a:xfrm>
          <a:prstGeom prst="rect">
            <a:avLst/>
          </a:prstGeom>
          <a:solidFill>
            <a:schemeClr val="accent5">
              <a:lumMod val="40000"/>
              <a:lumOff val="60000"/>
            </a:schemeClr>
          </a:solidFill>
        </p:spPr>
        <p:txBody>
          <a:bodyPr wrap="square" rtlCol="0">
            <a:spAutoFit/>
          </a:bodyPr>
          <a:lstStyle/>
          <a:p>
            <a:r>
              <a:rPr lang="en-US" sz="2400" b="1" dirty="0" smtClean="0">
                <a:solidFill>
                  <a:schemeClr val="tx2">
                    <a:lumMod val="50000"/>
                  </a:schemeClr>
                </a:solidFill>
              </a:rPr>
              <a:t>There were no thermometers, stethoscopes, hypodermic syringes</a:t>
            </a:r>
            <a:endParaRPr lang="en-US" sz="2400" b="1" dirty="0">
              <a:solidFill>
                <a:schemeClr val="tx2">
                  <a:lumMod val="50000"/>
                </a:schemeClr>
              </a:solidFill>
            </a:endParaRPr>
          </a:p>
        </p:txBody>
      </p:sp>
    </p:spTree>
    <p:extLst>
      <p:ext uri="{BB962C8B-B14F-4D97-AF65-F5344CB8AC3E}">
        <p14:creationId xmlns:p14="http://schemas.microsoft.com/office/powerpoint/2010/main" val="2155478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Drugs in the Medicine Chests</a:t>
            </a:r>
            <a:endParaRPr lang="en-US" sz="4000" dirty="0"/>
          </a:p>
        </p:txBody>
      </p:sp>
      <p:sp>
        <p:nvSpPr>
          <p:cNvPr id="3" name="Content Placeholder 2"/>
          <p:cNvSpPr>
            <a:spLocks noGrp="1"/>
          </p:cNvSpPr>
          <p:nvPr>
            <p:ph idx="1"/>
          </p:nvPr>
        </p:nvSpPr>
        <p:spPr>
          <a:xfrm>
            <a:off x="1905000" y="1752600"/>
            <a:ext cx="4648200" cy="4449763"/>
          </a:xfrm>
        </p:spPr>
        <p:txBody>
          <a:bodyPr>
            <a:normAutofit/>
          </a:bodyPr>
          <a:lstStyle/>
          <a:p>
            <a:r>
              <a:rPr lang="en-US" sz="2600" dirty="0" smtClean="0">
                <a:solidFill>
                  <a:schemeClr val="tx1"/>
                </a:solidFill>
              </a:rPr>
              <a:t>Calomel</a:t>
            </a:r>
          </a:p>
          <a:p>
            <a:r>
              <a:rPr lang="en-US" sz="2600" dirty="0" smtClean="0">
                <a:solidFill>
                  <a:schemeClr val="tx1"/>
                </a:solidFill>
              </a:rPr>
              <a:t>Epsom salts</a:t>
            </a:r>
            <a:endParaRPr lang="en-US" sz="2800" dirty="0" smtClean="0">
              <a:solidFill>
                <a:schemeClr val="tx1"/>
              </a:solidFill>
            </a:endParaRPr>
          </a:p>
          <a:p>
            <a:r>
              <a:rPr lang="en-US" sz="2600" dirty="0" smtClean="0">
                <a:solidFill>
                  <a:schemeClr val="tx1"/>
                </a:solidFill>
              </a:rPr>
              <a:t>Peruvian bark (cinchona)</a:t>
            </a:r>
          </a:p>
          <a:p>
            <a:r>
              <a:rPr lang="en-US" sz="2600" dirty="0" smtClean="0">
                <a:solidFill>
                  <a:schemeClr val="tx1"/>
                </a:solidFill>
              </a:rPr>
              <a:t>Tartar emetic</a:t>
            </a:r>
          </a:p>
          <a:p>
            <a:r>
              <a:rPr lang="en-US" sz="2600" dirty="0" smtClean="0">
                <a:solidFill>
                  <a:schemeClr val="tx1"/>
                </a:solidFill>
              </a:rPr>
              <a:t>Opium or Paregoric Elixir</a:t>
            </a:r>
          </a:p>
          <a:p>
            <a:r>
              <a:rPr lang="en-US" sz="2600" dirty="0" smtClean="0">
                <a:solidFill>
                  <a:schemeClr val="tx1"/>
                </a:solidFill>
              </a:rPr>
              <a:t>Jalap</a:t>
            </a:r>
          </a:p>
          <a:p>
            <a:r>
              <a:rPr lang="en-US" sz="2600" dirty="0" smtClean="0">
                <a:solidFill>
                  <a:schemeClr val="tx1"/>
                </a:solidFill>
              </a:rPr>
              <a:t>Rhubarb</a:t>
            </a:r>
          </a:p>
          <a:p>
            <a:r>
              <a:rPr lang="en-US" sz="2600" dirty="0" smtClean="0">
                <a:solidFill>
                  <a:schemeClr val="tx1"/>
                </a:solidFill>
              </a:rPr>
              <a:t>Glauber’s Salts</a:t>
            </a:r>
          </a:p>
          <a:p>
            <a:r>
              <a:rPr lang="en-US" sz="2600" dirty="0" smtClean="0">
                <a:solidFill>
                  <a:schemeClr val="tx1"/>
                </a:solidFill>
              </a:rPr>
              <a:t>European and Local Herbs</a:t>
            </a:r>
            <a:endParaRPr lang="en-US" sz="2600" dirty="0">
              <a:solidFill>
                <a:schemeClr val="tx1"/>
              </a:solidFill>
            </a:endParaRPr>
          </a:p>
        </p:txBody>
      </p:sp>
    </p:spTree>
    <p:extLst>
      <p:ext uri="{BB962C8B-B14F-4D97-AF65-F5344CB8AC3E}">
        <p14:creationId xmlns:p14="http://schemas.microsoft.com/office/powerpoint/2010/main" val="1943691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685800" y="1524000"/>
            <a:ext cx="7448562" cy="4803427"/>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a:spLocks noGrp="1"/>
          </p:cNvSpPr>
          <p:nvPr>
            <p:ph type="title" idx="4294967295"/>
          </p:nvPr>
        </p:nvSpPr>
        <p:spPr>
          <a:xfrm>
            <a:off x="224478" y="457200"/>
            <a:ext cx="8229600" cy="860832"/>
          </a:xfrm>
          <a:prstGeom prst="rect">
            <a:avLst/>
          </a:prstGeom>
        </p:spPr>
        <p:txBody>
          <a:bodyPr vert="horz" wrap="square" lIns="0" tIns="242907" rIns="0" bIns="0" rtlCol="0">
            <a:spAutoFit/>
          </a:bodyPr>
          <a:lstStyle/>
          <a:p>
            <a:pPr>
              <a:lnSpc>
                <a:spcPct val="100000"/>
              </a:lnSpc>
            </a:pPr>
            <a:r>
              <a:rPr lang="en-US" sz="4000" dirty="0" smtClean="0">
                <a:effectLst/>
              </a:rPr>
              <a:t>Med</a:t>
            </a:r>
            <a:r>
              <a:rPr sz="4000" spc="5" dirty="0" smtClean="0">
                <a:effectLst/>
              </a:rPr>
              <a:t>i</a:t>
            </a:r>
            <a:r>
              <a:rPr sz="4000" dirty="0" smtClean="0">
                <a:effectLst/>
              </a:rPr>
              <a:t>c</a:t>
            </a:r>
            <a:r>
              <a:rPr sz="4000" spc="5" dirty="0" smtClean="0">
                <a:effectLst/>
              </a:rPr>
              <a:t>i</a:t>
            </a:r>
            <a:r>
              <a:rPr sz="4000" spc="-10" dirty="0" smtClean="0">
                <a:effectLst/>
              </a:rPr>
              <a:t>n</a:t>
            </a:r>
            <a:r>
              <a:rPr sz="4000" dirty="0" smtClean="0">
                <a:effectLst/>
              </a:rPr>
              <a:t>e</a:t>
            </a:r>
            <a:r>
              <a:rPr sz="4000" spc="10" dirty="0" smtClean="0">
                <a:effectLst/>
              </a:rPr>
              <a:t> </a:t>
            </a:r>
            <a:r>
              <a:rPr sz="4000" spc="5" dirty="0" smtClean="0">
                <a:effectLst/>
              </a:rPr>
              <a:t>C</a:t>
            </a:r>
            <a:r>
              <a:rPr sz="4000" dirty="0" smtClean="0">
                <a:effectLst/>
              </a:rPr>
              <a:t>hest</a:t>
            </a:r>
            <a:r>
              <a:rPr sz="4000" spc="5" dirty="0" smtClean="0">
                <a:effectLst/>
              </a:rPr>
              <a:t> </a:t>
            </a:r>
            <a:r>
              <a:rPr sz="4000" dirty="0">
                <a:effectLst/>
              </a:rPr>
              <a:t>e</a:t>
            </a:r>
            <a:r>
              <a:rPr sz="4000" spc="5" dirty="0">
                <a:effectLst/>
              </a:rPr>
              <a:t>a</a:t>
            </a:r>
            <a:r>
              <a:rPr sz="4000" dirty="0">
                <a:effectLst/>
              </a:rPr>
              <a:t>rly</a:t>
            </a:r>
            <a:r>
              <a:rPr sz="4000" spc="-10" dirty="0">
                <a:effectLst/>
              </a:rPr>
              <a:t> </a:t>
            </a:r>
            <a:r>
              <a:rPr sz="4000" spc="-5" dirty="0">
                <a:effectLst/>
              </a:rPr>
              <a:t>1</a:t>
            </a:r>
            <a:r>
              <a:rPr sz="4000" dirty="0">
                <a:effectLst/>
              </a:rPr>
              <a:t>800</a:t>
            </a:r>
            <a:r>
              <a:rPr sz="4000" spc="-5" dirty="0">
                <a:effectLst/>
              </a:rPr>
              <a:t>’</a:t>
            </a:r>
            <a:r>
              <a:rPr sz="4000" dirty="0">
                <a:effectLst/>
              </a:rPr>
              <a:t>s</a:t>
            </a:r>
          </a:p>
        </p:txBody>
      </p:sp>
    </p:spTree>
    <p:extLst>
      <p:ext uri="{BB962C8B-B14F-4D97-AF65-F5344CB8AC3E}">
        <p14:creationId xmlns:p14="http://schemas.microsoft.com/office/powerpoint/2010/main" val="3820270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Where did the drugs come from?</a:t>
            </a:r>
          </a:p>
        </p:txBody>
      </p:sp>
      <p:sp>
        <p:nvSpPr>
          <p:cNvPr id="27651" name="Rectangle 3"/>
          <p:cNvSpPr>
            <a:spLocks noGrp="1" noChangeArrowheads="1"/>
          </p:cNvSpPr>
          <p:nvPr>
            <p:ph type="body" idx="1"/>
          </p:nvPr>
        </p:nvSpPr>
        <p:spPr>
          <a:xfrm>
            <a:off x="1600200" y="1905000"/>
            <a:ext cx="7239000" cy="4114800"/>
          </a:xfrm>
        </p:spPr>
        <p:txBody>
          <a:bodyPr/>
          <a:lstStyle/>
          <a:p>
            <a:pPr>
              <a:lnSpc>
                <a:spcPct val="90000"/>
              </a:lnSpc>
            </a:pPr>
            <a:r>
              <a:rPr lang="en-US" dirty="0" smtClean="0"/>
              <a:t>Bought drugs from apothecaries</a:t>
            </a:r>
          </a:p>
          <a:p>
            <a:pPr lvl="1">
              <a:lnSpc>
                <a:spcPct val="90000"/>
              </a:lnSpc>
            </a:pPr>
            <a:r>
              <a:rPr lang="en-US" dirty="0" smtClean="0"/>
              <a:t>Not enough for the growing military need</a:t>
            </a:r>
          </a:p>
          <a:p>
            <a:pPr lvl="1">
              <a:lnSpc>
                <a:spcPct val="90000"/>
              </a:lnSpc>
            </a:pPr>
            <a:r>
              <a:rPr lang="en-US" dirty="0" smtClean="0"/>
              <a:t>British blockade, prices skyrocketed</a:t>
            </a:r>
          </a:p>
          <a:p>
            <a:pPr lvl="1">
              <a:lnSpc>
                <a:spcPct val="90000"/>
              </a:lnSpc>
            </a:pPr>
            <a:r>
              <a:rPr lang="en-US" dirty="0" smtClean="0"/>
              <a:t>Marshall Apothecary*, Andrew Craigie’s warehouse</a:t>
            </a:r>
          </a:p>
          <a:p>
            <a:pPr lvl="2">
              <a:lnSpc>
                <a:spcPct val="90000"/>
              </a:lnSpc>
            </a:pPr>
            <a:r>
              <a:rPr lang="en-US" dirty="0" smtClean="0"/>
              <a:t>Shipped chests of drugs to various army districts</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Where did the drugs come from?</a:t>
            </a:r>
          </a:p>
        </p:txBody>
      </p:sp>
      <p:sp>
        <p:nvSpPr>
          <p:cNvPr id="27651" name="Rectangle 3"/>
          <p:cNvSpPr>
            <a:spLocks noGrp="1" noChangeArrowheads="1"/>
          </p:cNvSpPr>
          <p:nvPr>
            <p:ph type="body" idx="1"/>
          </p:nvPr>
        </p:nvSpPr>
        <p:spPr>
          <a:xfrm>
            <a:off x="1600200" y="1905000"/>
            <a:ext cx="7239000" cy="4114800"/>
          </a:xfrm>
        </p:spPr>
        <p:txBody>
          <a:bodyPr/>
          <a:lstStyle/>
          <a:p>
            <a:pPr>
              <a:lnSpc>
                <a:spcPct val="90000"/>
              </a:lnSpc>
            </a:pPr>
            <a:r>
              <a:rPr lang="en-US" dirty="0" smtClean="0"/>
              <a:t>Loyalists indifferent to the cause</a:t>
            </a:r>
          </a:p>
          <a:p>
            <a:pPr lvl="1">
              <a:lnSpc>
                <a:spcPct val="90000"/>
              </a:lnSpc>
            </a:pPr>
            <a:r>
              <a:rPr lang="en-US" dirty="0" smtClean="0"/>
              <a:t>Patriot pharmacies loyal to the cause faced losing everything</a:t>
            </a:r>
          </a:p>
          <a:p>
            <a:pPr>
              <a:lnSpc>
                <a:spcPct val="90000"/>
              </a:lnSpc>
            </a:pPr>
            <a:r>
              <a:rPr lang="en-US" dirty="0" smtClean="0"/>
              <a:t>Loyalist Brits and their physicians poisoned supplies left behind as Continental Army moved in to Boston</a:t>
            </a:r>
          </a:p>
          <a:p>
            <a:pPr lvl="1">
              <a:lnSpc>
                <a:spcPct val="90000"/>
              </a:lnSpc>
            </a:pPr>
            <a:r>
              <a:rPr lang="en-US" dirty="0" smtClean="0"/>
              <a:t>Mixed in arsenic</a:t>
            </a:r>
          </a:p>
          <a:p>
            <a:pPr>
              <a:lnSpc>
                <a:spcPct val="90000"/>
              </a:lnSpc>
            </a:pPr>
            <a:endParaRPr lang="en-US" dirty="0" smtClean="0"/>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Tree>
    <p:custDataLst>
      <p:tags r:id="rId1"/>
    </p:custDataLst>
    <p:extLst>
      <p:ext uri="{BB962C8B-B14F-4D97-AF65-F5344CB8AC3E}">
        <p14:creationId xmlns:p14="http://schemas.microsoft.com/office/powerpoint/2010/main" val="137761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Where did the drugs come from?</a:t>
            </a:r>
          </a:p>
        </p:txBody>
      </p:sp>
      <p:sp>
        <p:nvSpPr>
          <p:cNvPr id="27651" name="Rectangle 3"/>
          <p:cNvSpPr>
            <a:spLocks noGrp="1" noChangeArrowheads="1"/>
          </p:cNvSpPr>
          <p:nvPr>
            <p:ph type="body" idx="1"/>
          </p:nvPr>
        </p:nvSpPr>
        <p:spPr>
          <a:xfrm>
            <a:off x="1600200" y="1905000"/>
            <a:ext cx="7239000" cy="4114800"/>
          </a:xfrm>
        </p:spPr>
        <p:txBody>
          <a:bodyPr/>
          <a:lstStyle/>
          <a:p>
            <a:pPr>
              <a:lnSpc>
                <a:spcPct val="90000"/>
              </a:lnSpc>
            </a:pPr>
            <a:r>
              <a:rPr lang="en-US" dirty="0" smtClean="0"/>
              <a:t>Privateers captures British ships and drugs (best source)</a:t>
            </a:r>
          </a:p>
          <a:p>
            <a:pPr lvl="1">
              <a:lnSpc>
                <a:spcPct val="90000"/>
              </a:lnSpc>
            </a:pPr>
            <a:r>
              <a:rPr lang="en-US" dirty="0" smtClean="0"/>
              <a:t>Captured over 1000 ships – prices went higher</a:t>
            </a:r>
          </a:p>
          <a:p>
            <a:pPr>
              <a:lnSpc>
                <a:spcPct val="90000"/>
              </a:lnSpc>
            </a:pPr>
            <a:r>
              <a:rPr lang="en-US" dirty="0" smtClean="0"/>
              <a:t>Jamaica and Bermuda, brought drugs to Philadelphia</a:t>
            </a:r>
          </a:p>
          <a:p>
            <a:pPr lvl="1">
              <a:lnSpc>
                <a:spcPct val="90000"/>
              </a:lnSpc>
            </a:pPr>
            <a:r>
              <a:rPr lang="en-US" dirty="0" smtClean="0"/>
              <a:t>Quality was scanty, other countries were unreliable</a:t>
            </a:r>
          </a:p>
          <a:p>
            <a:pPr lvl="1">
              <a:lnSpc>
                <a:spcPct val="90000"/>
              </a:lnSpc>
            </a:pPr>
            <a:r>
              <a:rPr lang="en-US" dirty="0" smtClean="0"/>
              <a:t>Eventually supplied on a regular basis</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Tree>
    <p:custDataLst>
      <p:tags r:id="rId1"/>
    </p:custDataLst>
    <p:extLst>
      <p:ext uri="{BB962C8B-B14F-4D97-AF65-F5344CB8AC3E}">
        <p14:creationId xmlns:p14="http://schemas.microsoft.com/office/powerpoint/2010/main" val="13068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Christopher Marshall and the Marshall Apothecary</a:t>
            </a:r>
          </a:p>
        </p:txBody>
      </p:sp>
      <p:sp>
        <p:nvSpPr>
          <p:cNvPr id="27651" name="Rectangle 3"/>
          <p:cNvSpPr>
            <a:spLocks noGrp="1" noChangeArrowheads="1"/>
          </p:cNvSpPr>
          <p:nvPr>
            <p:ph type="body" idx="1"/>
          </p:nvPr>
        </p:nvSpPr>
        <p:spPr>
          <a:xfrm>
            <a:off x="1600200" y="1905000"/>
            <a:ext cx="7239000" cy="4114800"/>
          </a:xfrm>
        </p:spPr>
        <p:txBody>
          <a:bodyPr/>
          <a:lstStyle/>
          <a:p>
            <a:pPr>
              <a:lnSpc>
                <a:spcPct val="90000"/>
              </a:lnSpc>
            </a:pPr>
            <a:r>
              <a:rPr lang="en-US" dirty="0" smtClean="0"/>
              <a:t>1709-1707</a:t>
            </a:r>
          </a:p>
          <a:p>
            <a:pPr>
              <a:lnSpc>
                <a:spcPct val="90000"/>
              </a:lnSpc>
            </a:pPr>
            <a:r>
              <a:rPr lang="en-US" dirty="0" smtClean="0"/>
              <a:t>Irish immigrant; trained in England</a:t>
            </a:r>
          </a:p>
          <a:p>
            <a:pPr>
              <a:lnSpc>
                <a:spcPct val="90000"/>
              </a:lnSpc>
            </a:pPr>
            <a:r>
              <a:rPr lang="en-US" dirty="0" smtClean="0"/>
              <a:t>Opened apothecary shop in Philadelphia in 1729</a:t>
            </a:r>
          </a:p>
          <a:p>
            <a:pPr lvl="1">
              <a:lnSpc>
                <a:spcPct val="90000"/>
              </a:lnSpc>
            </a:pPr>
            <a:r>
              <a:rPr lang="en-US" dirty="0" smtClean="0"/>
              <a:t>Remained open until 1825</a:t>
            </a:r>
          </a:p>
          <a:p>
            <a:pPr>
              <a:lnSpc>
                <a:spcPct val="90000"/>
              </a:lnSpc>
            </a:pPr>
            <a:r>
              <a:rPr lang="en-US" dirty="0" smtClean="0"/>
              <a:t>Highly respected; apprentices wanted to train with him</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Tree>
    <p:custDataLst>
      <p:tags r:id="rId1"/>
    </p:custDataLst>
    <p:extLst>
      <p:ext uri="{BB962C8B-B14F-4D97-AF65-F5344CB8AC3E}">
        <p14:creationId xmlns:p14="http://schemas.microsoft.com/office/powerpoint/2010/main" val="15736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t>Italy</a:t>
            </a:r>
          </a:p>
        </p:txBody>
      </p:sp>
      <p:sp>
        <p:nvSpPr>
          <p:cNvPr id="130051" name="Rectangle 3"/>
          <p:cNvSpPr>
            <a:spLocks noGrp="1" noChangeArrowheads="1"/>
          </p:cNvSpPr>
          <p:nvPr>
            <p:ph type="body" idx="1"/>
          </p:nvPr>
        </p:nvSpPr>
        <p:spPr>
          <a:xfrm>
            <a:off x="1828800" y="1905000"/>
            <a:ext cx="7010400" cy="4114800"/>
          </a:xfrm>
        </p:spPr>
        <p:txBody>
          <a:bodyPr/>
          <a:lstStyle/>
          <a:p>
            <a:r>
              <a:rPr lang="en-US" dirty="0" smtClean="0"/>
              <a:t>Earliest European development of chemical industry</a:t>
            </a:r>
          </a:p>
          <a:p>
            <a:pPr lvl="1"/>
            <a:r>
              <a:rPr lang="en-US" dirty="0" smtClean="0"/>
              <a:t>1294 – Venice</a:t>
            </a:r>
          </a:p>
          <a:p>
            <a:pPr lvl="1"/>
            <a:r>
              <a:rPr lang="en-US" dirty="0" smtClean="0"/>
              <a:t>Venetian treacle was an important export</a:t>
            </a:r>
          </a:p>
          <a:p>
            <a:pPr lvl="1"/>
            <a:r>
              <a:rPr lang="en-US" dirty="0" smtClean="0"/>
              <a:t>Monasteries got involved in industrial pharmaceutical activity (Florence)</a:t>
            </a:r>
          </a:p>
          <a:p>
            <a:pPr lvl="2"/>
            <a:r>
              <a:rPr lang="en-US" dirty="0" smtClean="0"/>
              <a:t>Distilled waters</a:t>
            </a:r>
          </a:p>
          <a:p>
            <a:pPr lvl="2"/>
            <a:r>
              <a:rPr lang="en-US" dirty="0" smtClean="0"/>
              <a:t>Cosmetics</a:t>
            </a:r>
          </a:p>
        </p:txBody>
      </p:sp>
    </p:spTree>
    <p:custDataLst>
      <p:tags r:id="rId1"/>
    </p:custDataLst>
    <p:extLst>
      <p:ext uri="{BB962C8B-B14F-4D97-AF65-F5344CB8AC3E}">
        <p14:creationId xmlns:p14="http://schemas.microsoft.com/office/powerpoint/2010/main" val="201124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Christopher Marshall and the Marshall Apothecary</a:t>
            </a:r>
          </a:p>
        </p:txBody>
      </p:sp>
      <p:sp>
        <p:nvSpPr>
          <p:cNvPr id="27651" name="Rectangle 3"/>
          <p:cNvSpPr>
            <a:spLocks noGrp="1" noChangeArrowheads="1"/>
          </p:cNvSpPr>
          <p:nvPr>
            <p:ph type="body" idx="1"/>
          </p:nvPr>
        </p:nvSpPr>
        <p:spPr>
          <a:xfrm>
            <a:off x="1600200" y="1905000"/>
            <a:ext cx="7239000" cy="4114800"/>
          </a:xfrm>
        </p:spPr>
        <p:txBody>
          <a:bodyPr/>
          <a:lstStyle/>
          <a:p>
            <a:pPr>
              <a:lnSpc>
                <a:spcPct val="90000"/>
              </a:lnSpc>
            </a:pPr>
            <a:r>
              <a:rPr lang="en-US" dirty="0" smtClean="0"/>
              <a:t>Sons Christopher Jr. (1740-1806) and Charles (1744-1825) were partners in the business</a:t>
            </a:r>
          </a:p>
          <a:p>
            <a:pPr lvl="1">
              <a:lnSpc>
                <a:spcPct val="90000"/>
              </a:lnSpc>
            </a:pPr>
            <a:r>
              <a:rPr lang="en-US" dirty="0" smtClean="0"/>
              <a:t>Charles became first president of Philadelphia College of Pharmacy; his granddaughter Elizabeth became the first US female pharmacist</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Tree>
    <p:custDataLst>
      <p:tags r:id="rId1"/>
    </p:custDataLst>
    <p:extLst>
      <p:ext uri="{BB962C8B-B14F-4D97-AF65-F5344CB8AC3E}">
        <p14:creationId xmlns:p14="http://schemas.microsoft.com/office/powerpoint/2010/main" val="223607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Christopher Marshall and the Marshall Apothecary</a:t>
            </a:r>
          </a:p>
        </p:txBody>
      </p:sp>
      <p:sp>
        <p:nvSpPr>
          <p:cNvPr id="27651" name="Rectangle 3"/>
          <p:cNvSpPr>
            <a:spLocks noGrp="1" noChangeArrowheads="1"/>
          </p:cNvSpPr>
          <p:nvPr>
            <p:ph type="body" idx="1"/>
          </p:nvPr>
        </p:nvSpPr>
        <p:spPr>
          <a:xfrm>
            <a:off x="1600200" y="1905000"/>
            <a:ext cx="7239000" cy="4114800"/>
          </a:xfrm>
        </p:spPr>
        <p:txBody>
          <a:bodyPr/>
          <a:lstStyle/>
          <a:p>
            <a:pPr>
              <a:lnSpc>
                <a:spcPct val="90000"/>
              </a:lnSpc>
            </a:pPr>
            <a:r>
              <a:rPr lang="en-US" dirty="0" smtClean="0"/>
              <a:t>Key role in the American Revolution </a:t>
            </a:r>
          </a:p>
          <a:p>
            <a:pPr lvl="1">
              <a:lnSpc>
                <a:spcPct val="90000"/>
              </a:lnSpc>
            </a:pPr>
            <a:r>
              <a:rPr lang="en-US" dirty="0" smtClean="0"/>
              <a:t>Supplied medicine to George Washington’s troops</a:t>
            </a:r>
          </a:p>
          <a:p>
            <a:pPr lvl="1">
              <a:lnSpc>
                <a:spcPct val="90000"/>
              </a:lnSpc>
            </a:pPr>
            <a:r>
              <a:rPr lang="en-US" dirty="0" smtClean="0"/>
              <a:t>Manufactured chemicals and medicine chests</a:t>
            </a:r>
          </a:p>
          <a:p>
            <a:pPr>
              <a:lnSpc>
                <a:spcPct val="90000"/>
              </a:lnSpc>
            </a:pPr>
            <a:r>
              <a:rPr lang="en-US" dirty="0" smtClean="0"/>
              <a:t>Advertised </a:t>
            </a:r>
            <a:r>
              <a:rPr lang="en-US" dirty="0"/>
              <a:t>with sign: </a:t>
            </a:r>
          </a:p>
          <a:p>
            <a:pPr lvl="1">
              <a:lnSpc>
                <a:spcPct val="90000"/>
              </a:lnSpc>
            </a:pPr>
            <a:r>
              <a:rPr lang="en-US" dirty="0"/>
              <a:t>“We fill prescriptions according to the wishes of your physician”</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Tree>
    <p:custDataLst>
      <p:tags r:id="rId1"/>
    </p:custDataLst>
    <p:extLst>
      <p:ext uri="{BB962C8B-B14F-4D97-AF65-F5344CB8AC3E}">
        <p14:creationId xmlns:p14="http://schemas.microsoft.com/office/powerpoint/2010/main" val="2318201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399" y="57090"/>
            <a:ext cx="8839201" cy="1260942"/>
          </a:xfrm>
          <a:prstGeom prst="rect">
            <a:avLst/>
          </a:prstGeom>
        </p:spPr>
        <p:txBody>
          <a:bodyPr vert="horz" wrap="square" lIns="0" tIns="242907" rIns="0" bIns="0" rtlCol="0">
            <a:spAutoFit/>
          </a:bodyPr>
          <a:lstStyle/>
          <a:p>
            <a:pPr>
              <a:lnSpc>
                <a:spcPct val="100000"/>
              </a:lnSpc>
            </a:pPr>
            <a:r>
              <a:rPr sz="3800" dirty="0"/>
              <a:t>Marshall </a:t>
            </a:r>
            <a:r>
              <a:rPr sz="3800" spc="-10" dirty="0"/>
              <a:t>A</a:t>
            </a:r>
            <a:r>
              <a:rPr sz="3800" dirty="0"/>
              <a:t>p</a:t>
            </a:r>
            <a:r>
              <a:rPr sz="3800" spc="-5" dirty="0"/>
              <a:t>o</a:t>
            </a:r>
            <a:r>
              <a:rPr sz="3800" dirty="0"/>
              <a:t>thec</a:t>
            </a:r>
            <a:r>
              <a:rPr sz="3800" spc="5" dirty="0"/>
              <a:t>a</a:t>
            </a:r>
            <a:r>
              <a:rPr sz="3800" dirty="0"/>
              <a:t>ry</a:t>
            </a:r>
            <a:r>
              <a:rPr sz="3800" spc="5" dirty="0"/>
              <a:t> </a:t>
            </a:r>
            <a:r>
              <a:rPr sz="3800" spc="-5" dirty="0" smtClean="0"/>
              <a:t>1</a:t>
            </a:r>
            <a:r>
              <a:rPr sz="3800" dirty="0" smtClean="0"/>
              <a:t>72</a:t>
            </a:r>
            <a:r>
              <a:rPr sz="3800" spc="5" dirty="0" smtClean="0"/>
              <a:t>9</a:t>
            </a:r>
            <a:r>
              <a:rPr sz="3800" dirty="0" smtClean="0"/>
              <a:t>-</a:t>
            </a:r>
            <a:r>
              <a:rPr sz="3800" spc="-5" dirty="0" smtClean="0"/>
              <a:t>1</a:t>
            </a:r>
            <a:r>
              <a:rPr sz="3800" dirty="0" smtClean="0"/>
              <a:t>825</a:t>
            </a:r>
            <a:r>
              <a:rPr lang="en-US" sz="4000" dirty="0" smtClean="0"/>
              <a:t/>
            </a:r>
            <a:br>
              <a:rPr lang="en-US" sz="4000" dirty="0" smtClean="0"/>
            </a:br>
            <a:r>
              <a:rPr lang="en-US" sz="2600" dirty="0" smtClean="0">
                <a:effectLst/>
              </a:rPr>
              <a:t>Christopher Marshall with sons, Christopher Jr. and Charles</a:t>
            </a:r>
            <a:endParaRPr sz="2600" dirty="0"/>
          </a:p>
        </p:txBody>
      </p:sp>
      <p:sp>
        <p:nvSpPr>
          <p:cNvPr id="3" name="object 3"/>
          <p:cNvSpPr/>
          <p:nvPr/>
        </p:nvSpPr>
        <p:spPr>
          <a:xfrm>
            <a:off x="324678" y="1524000"/>
            <a:ext cx="8537101" cy="472779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669531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Revolutionary War Era</a:t>
            </a:r>
          </a:p>
        </p:txBody>
      </p:sp>
      <p:sp>
        <p:nvSpPr>
          <p:cNvPr id="27651" name="Rectangle 3"/>
          <p:cNvSpPr>
            <a:spLocks noGrp="1" noChangeArrowheads="1"/>
          </p:cNvSpPr>
          <p:nvPr>
            <p:ph type="body" idx="1"/>
          </p:nvPr>
        </p:nvSpPr>
        <p:spPr>
          <a:xfrm>
            <a:off x="1600200" y="1905000"/>
            <a:ext cx="7239000" cy="4114800"/>
          </a:xfrm>
        </p:spPr>
        <p:txBody>
          <a:bodyPr/>
          <a:lstStyle/>
          <a:p>
            <a:pPr>
              <a:lnSpc>
                <a:spcPct val="90000"/>
              </a:lnSpc>
            </a:pPr>
            <a:r>
              <a:rPr lang="en-US" dirty="0" smtClean="0"/>
              <a:t>Lititz Pharmacopoeia </a:t>
            </a:r>
          </a:p>
          <a:p>
            <a:pPr lvl="1">
              <a:lnSpc>
                <a:spcPct val="90000"/>
              </a:lnSpc>
            </a:pPr>
            <a:r>
              <a:rPr lang="en-US" dirty="0" smtClean="0"/>
              <a:t>Military formulary of 1778</a:t>
            </a:r>
          </a:p>
          <a:p>
            <a:pPr lvl="1">
              <a:lnSpc>
                <a:spcPct val="90000"/>
              </a:lnSpc>
            </a:pPr>
            <a:r>
              <a:rPr lang="en-US" dirty="0" smtClean="0"/>
              <a:t>Small booklet </a:t>
            </a:r>
          </a:p>
          <a:p>
            <a:pPr lvl="1">
              <a:lnSpc>
                <a:spcPct val="90000"/>
              </a:lnSpc>
            </a:pPr>
            <a:r>
              <a:rPr lang="en-US" dirty="0" smtClean="0"/>
              <a:t>Contained simple yet efficacious remedies</a:t>
            </a:r>
          </a:p>
          <a:p>
            <a:pPr lvl="1">
              <a:lnSpc>
                <a:spcPct val="90000"/>
              </a:lnSpc>
            </a:pPr>
            <a:r>
              <a:rPr lang="en-US" dirty="0" smtClean="0"/>
              <a:t>Illustrates:</a:t>
            </a:r>
          </a:p>
          <a:p>
            <a:pPr lvl="2">
              <a:lnSpc>
                <a:spcPct val="90000"/>
              </a:lnSpc>
            </a:pPr>
            <a:r>
              <a:rPr lang="en-US" dirty="0" smtClean="0"/>
              <a:t>Choice of items based on medical knowledge of the time (esp. British knowledge)</a:t>
            </a:r>
          </a:p>
          <a:p>
            <a:pPr lvl="2">
              <a:lnSpc>
                <a:spcPct val="90000"/>
              </a:lnSpc>
            </a:pPr>
            <a:r>
              <a:rPr lang="en-US" dirty="0" smtClean="0"/>
              <a:t>Results of the American experience</a:t>
            </a:r>
          </a:p>
          <a:p>
            <a:pPr lvl="2">
              <a:lnSpc>
                <a:spcPct val="90000"/>
              </a:lnSpc>
            </a:pPr>
            <a:r>
              <a:rPr lang="en-US" dirty="0" smtClean="0"/>
              <a:t>Difficulties arising from being a nation at war</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Tree>
    <p:custDataLst>
      <p:tags r:id="rId1"/>
    </p:custDataLst>
    <p:extLst>
      <p:ext uri="{BB962C8B-B14F-4D97-AF65-F5344CB8AC3E}">
        <p14:creationId xmlns:p14="http://schemas.microsoft.com/office/powerpoint/2010/main" val="296561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Revolutionary War Era</a:t>
            </a:r>
          </a:p>
        </p:txBody>
      </p:sp>
      <p:sp>
        <p:nvSpPr>
          <p:cNvPr id="28675" name="Rectangle 3"/>
          <p:cNvSpPr>
            <a:spLocks noGrp="1" noChangeArrowheads="1"/>
          </p:cNvSpPr>
          <p:nvPr>
            <p:ph type="body" idx="1"/>
          </p:nvPr>
        </p:nvSpPr>
        <p:spPr>
          <a:xfrm>
            <a:off x="1600200" y="1905000"/>
            <a:ext cx="7239000" cy="4114800"/>
          </a:xfrm>
        </p:spPr>
        <p:txBody>
          <a:bodyPr/>
          <a:lstStyle/>
          <a:p>
            <a:r>
              <a:rPr lang="en-US" dirty="0" smtClean="0"/>
              <a:t>Lititz Pharmacopoeia </a:t>
            </a:r>
          </a:p>
          <a:p>
            <a:pPr lvl="1"/>
            <a:r>
              <a:rPr lang="en-US" dirty="0" smtClean="0"/>
              <a:t>Because of the drug shortage</a:t>
            </a:r>
          </a:p>
          <a:p>
            <a:pPr lvl="2"/>
            <a:r>
              <a:rPr lang="en-US" dirty="0" smtClean="0"/>
              <a:t>Permitted official substitution of therapeutically equivalent substances for drugs in uncertain supply</a:t>
            </a:r>
          </a:p>
          <a:p>
            <a:pPr lvl="1"/>
            <a:endParaRPr lang="en-US" dirty="0" smtClean="0"/>
          </a:p>
          <a:p>
            <a:pPr lvl="1"/>
            <a:endParaRPr lang="en-US" dirty="0" smtClean="0"/>
          </a:p>
          <a:p>
            <a:pPr lvl="1"/>
            <a:endParaRPr lang="en-US" dirty="0" smtClean="0"/>
          </a:p>
          <a:p>
            <a:endParaRPr lang="en-US" dirty="0" smtClean="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4" cstate="print"/>
          <a:srcRect/>
          <a:stretch>
            <a:fillRect/>
          </a:stretch>
        </p:blipFill>
        <p:spPr bwMode="auto">
          <a:xfrm>
            <a:off x="2797969" y="1152779"/>
            <a:ext cx="3759200" cy="5338509"/>
          </a:xfrm>
          <a:prstGeom prst="rect">
            <a:avLst/>
          </a:prstGeom>
          <a:noFill/>
          <a:ln w="9525">
            <a:noFill/>
            <a:miter lim="800000"/>
            <a:headEnd/>
            <a:tailEnd/>
          </a:ln>
          <a:effectLst/>
        </p:spPr>
      </p:pic>
      <p:sp>
        <p:nvSpPr>
          <p:cNvPr id="29699" name="Rectangle 5"/>
          <p:cNvSpPr>
            <a:spLocks noChangeArrowheads="1"/>
          </p:cNvSpPr>
          <p:nvPr/>
        </p:nvSpPr>
        <p:spPr bwMode="auto">
          <a:xfrm>
            <a:off x="211138" y="6491288"/>
            <a:ext cx="8932862" cy="366712"/>
          </a:xfrm>
          <a:prstGeom prst="rect">
            <a:avLst/>
          </a:prstGeom>
          <a:noFill/>
          <a:ln w="9525">
            <a:noFill/>
            <a:miter lim="800000"/>
            <a:headEnd/>
            <a:tailEnd/>
          </a:ln>
          <a:effectLst/>
        </p:spPr>
        <p:txBody>
          <a:bodyPr wrap="none">
            <a:spAutoFit/>
          </a:bodyPr>
          <a:lstStyle/>
          <a:p>
            <a:r>
              <a:rPr lang="en-US" dirty="0"/>
              <a:t>http://www.indiana.edu/~liblilly/etexts/medicine/images/thumbnails/rs141-2-b8_00001.jpg</a:t>
            </a:r>
          </a:p>
        </p:txBody>
      </p:sp>
      <p:sp>
        <p:nvSpPr>
          <p:cNvPr id="2" name="TextBox 1"/>
          <p:cNvSpPr txBox="1"/>
          <p:nvPr/>
        </p:nvSpPr>
        <p:spPr>
          <a:xfrm>
            <a:off x="2802451" y="304800"/>
            <a:ext cx="3809056" cy="584775"/>
          </a:xfrm>
          <a:prstGeom prst="rect">
            <a:avLst/>
          </a:prstGeom>
          <a:noFill/>
        </p:spPr>
        <p:txBody>
          <a:bodyPr wrap="none" rtlCol="0">
            <a:spAutoFit/>
          </a:bodyPr>
          <a:lstStyle/>
          <a:p>
            <a:pPr lvl="0" algn="ctr">
              <a:spcBef>
                <a:spcPct val="20000"/>
              </a:spcBef>
              <a:buClr>
                <a:srgbClr val="CCCC00"/>
              </a:buClr>
            </a:pPr>
            <a:r>
              <a:rPr lang="en-US" sz="3200" b="0" kern="0" dirty="0">
                <a:solidFill>
                  <a:srgbClr val="CCECFF"/>
                </a:solidFill>
                <a:latin typeface="Times New Roman"/>
              </a:rPr>
              <a:t>Lititz Pharmacopoeia </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Revolutionary War Era</a:t>
            </a:r>
          </a:p>
        </p:txBody>
      </p:sp>
      <p:sp>
        <p:nvSpPr>
          <p:cNvPr id="30723" name="Rectangle 3"/>
          <p:cNvSpPr>
            <a:spLocks noGrp="1" noChangeArrowheads="1"/>
          </p:cNvSpPr>
          <p:nvPr>
            <p:ph type="body" idx="1"/>
          </p:nvPr>
        </p:nvSpPr>
        <p:spPr>
          <a:xfrm>
            <a:off x="1600200" y="1905000"/>
            <a:ext cx="7239000" cy="4114800"/>
          </a:xfrm>
        </p:spPr>
        <p:txBody>
          <a:bodyPr/>
          <a:lstStyle/>
          <a:p>
            <a:r>
              <a:rPr lang="en-US" dirty="0" smtClean="0"/>
              <a:t>Coste’s Compendium</a:t>
            </a:r>
          </a:p>
          <a:p>
            <a:pPr lvl="1"/>
            <a:r>
              <a:rPr lang="en-US" dirty="0" smtClean="0"/>
              <a:t>Compiled for French medical hospitals in America</a:t>
            </a:r>
          </a:p>
          <a:p>
            <a:pPr lvl="1"/>
            <a:r>
              <a:rPr lang="en-US" dirty="0" smtClean="0"/>
              <a:t>Jean-Francois Coste</a:t>
            </a:r>
          </a:p>
          <a:p>
            <a:pPr lvl="2"/>
            <a:r>
              <a:rPr lang="en-US" dirty="0" smtClean="0"/>
              <a:t>Chief physician to the French Army serving with the colonists</a:t>
            </a:r>
          </a:p>
          <a:p>
            <a:pPr lvl="1"/>
            <a:endParaRPr lang="en-US" dirty="0" smtClean="0"/>
          </a:p>
          <a:p>
            <a:pPr lvl="1"/>
            <a:endParaRPr lang="en-US" dirty="0" smtClean="0"/>
          </a:p>
          <a:p>
            <a:pPr lvl="1"/>
            <a:endParaRPr lang="en-US" dirty="0" smtClean="0"/>
          </a:p>
          <a:p>
            <a:endParaRPr lang="en-US" dirty="0" smtClean="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Revolutionary War Era</a:t>
            </a:r>
          </a:p>
        </p:txBody>
      </p:sp>
      <p:sp>
        <p:nvSpPr>
          <p:cNvPr id="31747" name="Rectangle 3"/>
          <p:cNvSpPr>
            <a:spLocks noGrp="1" noChangeArrowheads="1"/>
          </p:cNvSpPr>
          <p:nvPr>
            <p:ph type="body" idx="1"/>
          </p:nvPr>
        </p:nvSpPr>
        <p:spPr>
          <a:xfrm>
            <a:off x="1600200" y="1905000"/>
            <a:ext cx="7239000" cy="4114800"/>
          </a:xfrm>
        </p:spPr>
        <p:txBody>
          <a:bodyPr/>
          <a:lstStyle/>
          <a:p>
            <a:pPr marL="609600" indent="-609600"/>
            <a:r>
              <a:rPr lang="en-US" dirty="0" smtClean="0"/>
              <a:t>Importance of Revolution to Pharmacy</a:t>
            </a:r>
          </a:p>
          <a:p>
            <a:pPr marL="990600" lvl="1" indent="-533400">
              <a:buFontTx/>
              <a:buAutoNum type="arabicPeriod"/>
            </a:pPr>
            <a:r>
              <a:rPr lang="en-US" dirty="0" smtClean="0"/>
              <a:t>8 years of separate but equal status as a profession apart from medicine</a:t>
            </a:r>
          </a:p>
          <a:p>
            <a:pPr marL="990600" lvl="1" indent="-533400">
              <a:buFontTx/>
              <a:buAutoNum type="arabicPeriod"/>
            </a:pPr>
            <a:r>
              <a:rPr lang="en-US" dirty="0" smtClean="0"/>
              <a:t>First known large-scale manufacture of pharmaceuticals on American soil</a:t>
            </a:r>
          </a:p>
          <a:p>
            <a:pPr marL="990600" lvl="1" indent="-533400">
              <a:buFontTx/>
              <a:buAutoNum type="arabicPeriod"/>
            </a:pPr>
            <a:r>
              <a:rPr lang="en-US" dirty="0" smtClean="0"/>
              <a:t>First practical attempt at a uniform formulary as a basis for satisfactory and reliable work</a:t>
            </a:r>
          </a:p>
          <a:p>
            <a:pPr marL="990600" lvl="1" indent="-533400"/>
            <a:endParaRPr lang="en-US" dirty="0" smtClean="0"/>
          </a:p>
          <a:p>
            <a:pPr marL="990600" lvl="1" indent="-533400"/>
            <a:endParaRPr lang="en-US" dirty="0" smtClean="0"/>
          </a:p>
          <a:p>
            <a:pPr marL="990600" lvl="1" indent="-533400"/>
            <a:endParaRPr lang="en-US" dirty="0" smtClean="0"/>
          </a:p>
          <a:p>
            <a:pPr marL="609600" indent="-609600"/>
            <a:endParaRPr lang="en-US" dirty="0" smtClean="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Benedict Arnold</a:t>
            </a:r>
          </a:p>
        </p:txBody>
      </p:sp>
      <p:sp>
        <p:nvSpPr>
          <p:cNvPr id="22531" name="Rectangle 3"/>
          <p:cNvSpPr>
            <a:spLocks noGrp="1" noChangeArrowheads="1"/>
          </p:cNvSpPr>
          <p:nvPr>
            <p:ph type="body" idx="1"/>
          </p:nvPr>
        </p:nvSpPr>
        <p:spPr>
          <a:xfrm>
            <a:off x="1828800" y="1905000"/>
            <a:ext cx="7010400" cy="4114800"/>
          </a:xfrm>
        </p:spPr>
        <p:txBody>
          <a:bodyPr/>
          <a:lstStyle/>
          <a:p>
            <a:r>
              <a:rPr lang="en-US" dirty="0" smtClean="0"/>
              <a:t>c. 1741 – 1801</a:t>
            </a:r>
          </a:p>
          <a:p>
            <a:r>
              <a:rPr lang="en-US" dirty="0" smtClean="0"/>
              <a:t>General during the American Revolution</a:t>
            </a:r>
          </a:p>
          <a:p>
            <a:pPr lvl="1"/>
            <a:r>
              <a:rPr lang="en-US" dirty="0" smtClean="0"/>
              <a:t>First for the American Continental Army</a:t>
            </a:r>
          </a:p>
          <a:p>
            <a:pPr lvl="1"/>
            <a:r>
              <a:rPr lang="en-US" dirty="0" smtClean="0"/>
              <a:t>Defected to the British after plot to surrender West Point exposed</a:t>
            </a:r>
          </a:p>
          <a:p>
            <a:pPr lvl="1"/>
            <a:r>
              <a:rPr lang="en-US" dirty="0" smtClean="0"/>
              <a:t>Name largely synonymous with treason in the United States</a:t>
            </a:r>
          </a:p>
        </p:txBody>
      </p:sp>
      <p:pic>
        <p:nvPicPr>
          <p:cNvPr id="28674" name="Picture 2" descr="A head and shoulders profile engraving of Benedict Arnold. He is facing left, wearing a uniform with two stars on the shoulder epaulet. His hair is tied 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600"/>
            <a:ext cx="1905000" cy="23336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261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Benedict Arnold</a:t>
            </a:r>
          </a:p>
        </p:txBody>
      </p:sp>
      <p:sp>
        <p:nvSpPr>
          <p:cNvPr id="22531" name="Rectangle 3"/>
          <p:cNvSpPr>
            <a:spLocks noGrp="1" noChangeArrowheads="1"/>
          </p:cNvSpPr>
          <p:nvPr>
            <p:ph type="body" idx="1"/>
          </p:nvPr>
        </p:nvSpPr>
        <p:spPr>
          <a:xfrm>
            <a:off x="1828800" y="1905000"/>
            <a:ext cx="7010400" cy="4114800"/>
          </a:xfrm>
        </p:spPr>
        <p:txBody>
          <a:bodyPr/>
          <a:lstStyle/>
          <a:p>
            <a:r>
              <a:rPr lang="en-US" dirty="0" smtClean="0"/>
              <a:t>But before all that…</a:t>
            </a:r>
          </a:p>
          <a:p>
            <a:pPr lvl="1"/>
            <a:r>
              <a:rPr lang="en-US" dirty="0" smtClean="0"/>
              <a:t>1762:  pharmacist and bookseller in New Haven, CT</a:t>
            </a:r>
          </a:p>
          <a:p>
            <a:pPr lvl="1"/>
            <a:r>
              <a:rPr lang="en-US" dirty="0" smtClean="0"/>
              <a:t>Began trading in the West Indies</a:t>
            </a:r>
          </a:p>
          <a:p>
            <a:pPr lvl="2"/>
            <a:r>
              <a:rPr lang="en-US" dirty="0" smtClean="0"/>
              <a:t>Sister Hannah managed the apothecary in his absence</a:t>
            </a:r>
          </a:p>
          <a:p>
            <a:pPr lvl="2"/>
            <a:r>
              <a:rPr lang="en-US" dirty="0" smtClean="0"/>
              <a:t>Became smuggler by default by ignoring the Stamp Act</a:t>
            </a:r>
          </a:p>
        </p:txBody>
      </p:sp>
    </p:spTree>
    <p:custDataLst>
      <p:tags r:id="rId1"/>
    </p:custDataLst>
    <p:extLst>
      <p:ext uri="{BB962C8B-B14F-4D97-AF65-F5344CB8AC3E}">
        <p14:creationId xmlns:p14="http://schemas.microsoft.com/office/powerpoint/2010/main" val="110706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r>
              <a:rPr lang="en-US" baseline="30000" dirty="0" smtClean="0"/>
              <a:t>th</a:t>
            </a:r>
            <a:r>
              <a:rPr lang="en-US" dirty="0" smtClean="0"/>
              <a:t> and 18</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828800" y="1905000"/>
            <a:ext cx="7010400" cy="4114800"/>
          </a:xfrm>
        </p:spPr>
        <p:txBody>
          <a:bodyPr/>
          <a:lstStyle/>
          <a:p>
            <a:r>
              <a:rPr lang="en-US" dirty="0" smtClean="0"/>
              <a:t>The first pharmaceutical manufacturing in England began with The Society of the Art and Mystery of the Apothecaries of the City of London</a:t>
            </a:r>
          </a:p>
          <a:p>
            <a:pPr lvl="1"/>
            <a:r>
              <a:rPr lang="en-US" dirty="0" smtClean="0"/>
              <a:t>In 1623, the Society established a cooperative of apothecaries who agreed to produce </a:t>
            </a:r>
            <a:r>
              <a:rPr lang="en-US" dirty="0"/>
              <a:t>G</a:t>
            </a:r>
            <a:r>
              <a:rPr lang="en-US" dirty="0" smtClean="0"/>
              <a:t>alenicals </a:t>
            </a:r>
            <a:r>
              <a:rPr lang="en-US" dirty="0" smtClean="0"/>
              <a:t>and chemicals on a large scale</a:t>
            </a:r>
          </a:p>
        </p:txBody>
      </p:sp>
    </p:spTree>
    <p:extLst>
      <p:ext uri="{BB962C8B-B14F-4D97-AF65-F5344CB8AC3E}">
        <p14:creationId xmlns:p14="http://schemas.microsoft.com/office/powerpoint/2010/main" val="366051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934200" cy="4114800"/>
          </a:xfrm>
        </p:spPr>
        <p:txBody>
          <a:bodyPr/>
          <a:lstStyle/>
          <a:p>
            <a:r>
              <a:rPr lang="en-US" dirty="0" smtClean="0"/>
              <a:t>Industrial Revolution accentuated diminution of the age old paradigm of the apothecary compounding individual prescriptions by hand</a:t>
            </a:r>
          </a:p>
        </p:txBody>
      </p:sp>
    </p:spTree>
    <p:extLst>
      <p:ext uri="{BB962C8B-B14F-4D97-AF65-F5344CB8AC3E}">
        <p14:creationId xmlns:p14="http://schemas.microsoft.com/office/powerpoint/2010/main" val="3636678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934200" cy="4114800"/>
          </a:xfrm>
        </p:spPr>
        <p:txBody>
          <a:bodyPr/>
          <a:lstStyle/>
          <a:p>
            <a:r>
              <a:rPr lang="en-US" dirty="0" smtClean="0"/>
              <a:t>Era of alkaloids and phytochemistry</a:t>
            </a:r>
          </a:p>
          <a:p>
            <a:pPr lvl="1"/>
            <a:r>
              <a:rPr lang="en-US" dirty="0" smtClean="0"/>
              <a:t>Roots of modern pharmaceutical chemistry</a:t>
            </a:r>
          </a:p>
          <a:p>
            <a:pPr lvl="1"/>
            <a:r>
              <a:rPr lang="en-US" dirty="0" smtClean="0"/>
              <a:t>Discovery of alkaloids such as morphine and quinine catalyzed the need for large scale production</a:t>
            </a:r>
          </a:p>
          <a:p>
            <a:pPr lvl="1"/>
            <a:endParaRPr lang="en-US" dirty="0"/>
          </a:p>
        </p:txBody>
      </p:sp>
    </p:spTree>
    <p:extLst>
      <p:ext uri="{BB962C8B-B14F-4D97-AF65-F5344CB8AC3E}">
        <p14:creationId xmlns:p14="http://schemas.microsoft.com/office/powerpoint/2010/main" val="3748773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934200" cy="4114800"/>
          </a:xfrm>
        </p:spPr>
        <p:txBody>
          <a:bodyPr/>
          <a:lstStyle/>
          <a:p>
            <a:r>
              <a:rPr lang="en-US" dirty="0" smtClean="0"/>
              <a:t>Friedrich Wilhelm Adam Sert</a:t>
            </a:r>
            <a:r>
              <a:rPr lang="en-US" dirty="0">
                <a:cs typeface="Arial"/>
              </a:rPr>
              <a:t>ü</a:t>
            </a:r>
            <a:r>
              <a:rPr lang="en-US" dirty="0" smtClean="0"/>
              <a:t>rner </a:t>
            </a:r>
          </a:p>
          <a:p>
            <a:pPr lvl="1"/>
            <a:r>
              <a:rPr lang="en-US" dirty="0" smtClean="0"/>
              <a:t>1783-1841</a:t>
            </a:r>
          </a:p>
          <a:p>
            <a:pPr lvl="1"/>
            <a:r>
              <a:rPr lang="en-US" dirty="0" smtClean="0"/>
              <a:t>German pharmacist</a:t>
            </a:r>
          </a:p>
          <a:p>
            <a:pPr lvl="1"/>
            <a:r>
              <a:rPr lang="en-US" dirty="0" smtClean="0"/>
              <a:t>First to isolate morphine from opium (1804)</a:t>
            </a:r>
          </a:p>
          <a:p>
            <a:pPr lvl="2"/>
            <a:r>
              <a:rPr lang="en-US" dirty="0" smtClean="0"/>
              <a:t>Published paper on its isolation, crystallization, crystal structure, and pharmacological properties (in stray dogs, then self-experiments)</a:t>
            </a:r>
          </a:p>
          <a:p>
            <a:pPr lvl="1"/>
            <a:endParaRPr lang="en-US" dirty="0" smtClean="0"/>
          </a:p>
        </p:txBody>
      </p:sp>
      <p:sp>
        <p:nvSpPr>
          <p:cNvPr id="4" name="object 5"/>
          <p:cNvSpPr/>
          <p:nvPr/>
        </p:nvSpPr>
        <p:spPr>
          <a:xfrm>
            <a:off x="6629400" y="16933"/>
            <a:ext cx="2514600" cy="18288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26958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172200" cy="4114800"/>
          </a:xfrm>
        </p:spPr>
        <p:txBody>
          <a:bodyPr/>
          <a:lstStyle/>
          <a:p>
            <a:r>
              <a:rPr lang="en-US" dirty="0" smtClean="0"/>
              <a:t>1822:  Pierre-Joseph Pelletier opened an industrial plant for quinine manufacturing in France</a:t>
            </a:r>
          </a:p>
          <a:p>
            <a:r>
              <a:rPr lang="en-US" dirty="0" smtClean="0"/>
              <a:t>1823:  Rosengarten &amp; Sons produced and sold quinine in Philadelphia</a:t>
            </a:r>
          </a:p>
        </p:txBody>
      </p:sp>
      <p:sp>
        <p:nvSpPr>
          <p:cNvPr id="4" name="object 6"/>
          <p:cNvSpPr/>
          <p:nvPr/>
        </p:nvSpPr>
        <p:spPr>
          <a:xfrm>
            <a:off x="7281672" y="940308"/>
            <a:ext cx="1591055" cy="1929383"/>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9302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934200" cy="4114800"/>
          </a:xfrm>
        </p:spPr>
        <p:txBody>
          <a:bodyPr/>
          <a:lstStyle/>
          <a:p>
            <a:r>
              <a:rPr lang="en-US" dirty="0" smtClean="0"/>
              <a:t>Joseph Bienaim</a:t>
            </a:r>
            <a:r>
              <a:rPr lang="en-US" spc="-15" dirty="0">
                <a:cs typeface="Calibri"/>
              </a:rPr>
              <a:t>é</a:t>
            </a:r>
            <a:r>
              <a:rPr lang="en-US" dirty="0" smtClean="0"/>
              <a:t> Caventou</a:t>
            </a:r>
          </a:p>
          <a:p>
            <a:pPr lvl="1"/>
            <a:r>
              <a:rPr lang="en-US" dirty="0" smtClean="0"/>
              <a:t>1795-1877</a:t>
            </a:r>
          </a:p>
          <a:p>
            <a:pPr lvl="1"/>
            <a:r>
              <a:rPr lang="en-US" dirty="0" smtClean="0"/>
              <a:t>French pharmacist and professor</a:t>
            </a:r>
          </a:p>
          <a:p>
            <a:pPr lvl="1"/>
            <a:r>
              <a:rPr lang="en-US" dirty="0" smtClean="0"/>
              <a:t>Collaborated with Pelletier</a:t>
            </a:r>
          </a:p>
          <a:p>
            <a:pPr lvl="1"/>
            <a:r>
              <a:rPr lang="en-US" dirty="0" smtClean="0"/>
              <a:t>Pioneer in the use of mild solvents to isolate a number of active ingredients from plants, particularly alkaloids</a:t>
            </a:r>
          </a:p>
          <a:p>
            <a:pPr lvl="1"/>
            <a:endParaRPr lang="en-US" dirty="0" smtClean="0"/>
          </a:p>
        </p:txBody>
      </p:sp>
      <p:sp>
        <p:nvSpPr>
          <p:cNvPr id="7" name="object 9"/>
          <p:cNvSpPr/>
          <p:nvPr/>
        </p:nvSpPr>
        <p:spPr>
          <a:xfrm>
            <a:off x="7162801" y="0"/>
            <a:ext cx="1981200" cy="24384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1700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prstGeom prst="rect">
            <a:avLst/>
          </a:prstGeom>
        </p:spPr>
        <p:txBody>
          <a:bodyPr vert="horz" wrap="square" lIns="0" tIns="0" rIns="0" bIns="0" rtlCol="0">
            <a:spAutoFit/>
          </a:bodyPr>
          <a:lstStyle/>
          <a:p>
            <a:pPr marL="118110">
              <a:lnSpc>
                <a:spcPct val="100000"/>
              </a:lnSpc>
            </a:pPr>
            <a:fld id="{81D60167-4931-47E6-BA6A-407CBD079E47}" type="slidenum">
              <a:rPr spc="-10" dirty="0">
                <a:latin typeface="Calibri"/>
                <a:cs typeface="Calibri"/>
              </a:rPr>
              <a:t>35</a:t>
            </a:fld>
            <a:endParaRPr spc="-10" dirty="0">
              <a:latin typeface="Calibri"/>
              <a:cs typeface="Calibri"/>
            </a:endParaRPr>
          </a:p>
        </p:txBody>
      </p:sp>
      <p:sp>
        <p:nvSpPr>
          <p:cNvPr id="3" name="object 3"/>
          <p:cNvSpPr txBox="1"/>
          <p:nvPr/>
        </p:nvSpPr>
        <p:spPr>
          <a:xfrm>
            <a:off x="205841" y="97765"/>
            <a:ext cx="8731885" cy="984885"/>
          </a:xfrm>
          <a:prstGeom prst="rect">
            <a:avLst/>
          </a:prstGeom>
        </p:spPr>
        <p:txBody>
          <a:bodyPr vert="horz" wrap="square" lIns="0" tIns="0" rIns="0" bIns="0" rtlCol="0">
            <a:spAutoFit/>
          </a:bodyPr>
          <a:lstStyle/>
          <a:p>
            <a:pPr algn="ctr">
              <a:lnSpc>
                <a:spcPct val="100000"/>
              </a:lnSpc>
            </a:pPr>
            <a:r>
              <a:rPr sz="3200" b="1" dirty="0">
                <a:solidFill>
                  <a:srgbClr val="0000FF"/>
                </a:solidFill>
                <a:latin typeface="Arial"/>
                <a:cs typeface="Arial"/>
              </a:rPr>
              <a:t>M</a:t>
            </a:r>
            <a:r>
              <a:rPr sz="3200" b="1" spc="-10" dirty="0">
                <a:solidFill>
                  <a:srgbClr val="0000FF"/>
                </a:solidFill>
                <a:latin typeface="Arial"/>
                <a:cs typeface="Arial"/>
              </a:rPr>
              <a:t>o</a:t>
            </a:r>
            <a:r>
              <a:rPr sz="3200" b="1" dirty="0">
                <a:solidFill>
                  <a:srgbClr val="0000FF"/>
                </a:solidFill>
                <a:latin typeface="Arial"/>
                <a:cs typeface="Arial"/>
              </a:rPr>
              <a:t>st</a:t>
            </a:r>
            <a:r>
              <a:rPr sz="3200" b="1" spc="-25" dirty="0">
                <a:solidFill>
                  <a:srgbClr val="0000FF"/>
                </a:solidFill>
                <a:latin typeface="Arial"/>
                <a:cs typeface="Arial"/>
              </a:rPr>
              <a:t> </a:t>
            </a:r>
            <a:r>
              <a:rPr lang="en-US" sz="3200" b="1" spc="-25" dirty="0" smtClean="0">
                <a:solidFill>
                  <a:srgbClr val="0000FF"/>
                </a:solidFill>
                <a:latin typeface="Arial"/>
                <a:cs typeface="Arial"/>
              </a:rPr>
              <a:t>M</a:t>
            </a:r>
            <a:r>
              <a:rPr sz="3200" b="1" dirty="0" smtClean="0">
                <a:solidFill>
                  <a:srgbClr val="0000FF"/>
                </a:solidFill>
                <a:latin typeface="Arial"/>
                <a:cs typeface="Arial"/>
              </a:rPr>
              <a:t>o</a:t>
            </a:r>
            <a:r>
              <a:rPr sz="3200" b="1" spc="-15" dirty="0" smtClean="0">
                <a:solidFill>
                  <a:srgbClr val="0000FF"/>
                </a:solidFill>
                <a:latin typeface="Arial"/>
                <a:cs typeface="Arial"/>
              </a:rPr>
              <a:t>d</a:t>
            </a:r>
            <a:r>
              <a:rPr sz="3200" b="1" dirty="0" smtClean="0">
                <a:solidFill>
                  <a:srgbClr val="0000FF"/>
                </a:solidFill>
                <a:latin typeface="Arial"/>
                <a:cs typeface="Arial"/>
              </a:rPr>
              <a:t>ern</a:t>
            </a:r>
            <a:r>
              <a:rPr sz="3200" b="1" spc="-25" dirty="0" smtClean="0">
                <a:solidFill>
                  <a:srgbClr val="0000FF"/>
                </a:solidFill>
                <a:latin typeface="Arial"/>
                <a:cs typeface="Arial"/>
              </a:rPr>
              <a:t> </a:t>
            </a:r>
            <a:r>
              <a:rPr sz="3200" b="1" dirty="0" smtClean="0">
                <a:solidFill>
                  <a:srgbClr val="0000FF"/>
                </a:solidFill>
                <a:latin typeface="Arial"/>
                <a:cs typeface="Arial"/>
              </a:rPr>
              <a:t>Ph</a:t>
            </a:r>
            <a:r>
              <a:rPr sz="3200" b="1" spc="-15" dirty="0" smtClean="0">
                <a:solidFill>
                  <a:srgbClr val="0000FF"/>
                </a:solidFill>
                <a:latin typeface="Arial"/>
                <a:cs typeface="Arial"/>
              </a:rPr>
              <a:t>a</a:t>
            </a:r>
            <a:r>
              <a:rPr sz="3200" b="1" dirty="0" smtClean="0">
                <a:solidFill>
                  <a:srgbClr val="0000FF"/>
                </a:solidFill>
                <a:latin typeface="Arial"/>
                <a:cs typeface="Arial"/>
              </a:rPr>
              <a:t>rma</a:t>
            </a:r>
            <a:r>
              <a:rPr lang="en-US" sz="3200" b="1" dirty="0" smtClean="0">
                <a:solidFill>
                  <a:srgbClr val="0000FF"/>
                </a:solidFill>
                <a:latin typeface="Arial"/>
                <a:cs typeface="Arial"/>
              </a:rPr>
              <a:t>ceutical</a:t>
            </a:r>
            <a:r>
              <a:rPr sz="3200" b="1" spc="-15" dirty="0" smtClean="0">
                <a:solidFill>
                  <a:srgbClr val="0000FF"/>
                </a:solidFill>
                <a:latin typeface="Arial"/>
                <a:cs typeface="Arial"/>
              </a:rPr>
              <a:t> </a:t>
            </a:r>
            <a:r>
              <a:rPr sz="3200" b="1" dirty="0">
                <a:solidFill>
                  <a:srgbClr val="0000FF"/>
                </a:solidFill>
                <a:latin typeface="Arial"/>
                <a:cs typeface="Arial"/>
              </a:rPr>
              <a:t>Co</a:t>
            </a:r>
            <a:r>
              <a:rPr sz="3200" b="1" spc="-15" dirty="0">
                <a:solidFill>
                  <a:srgbClr val="0000FF"/>
                </a:solidFill>
                <a:latin typeface="Arial"/>
                <a:cs typeface="Arial"/>
              </a:rPr>
              <a:t>m</a:t>
            </a:r>
            <a:r>
              <a:rPr sz="3200" b="1" dirty="0">
                <a:solidFill>
                  <a:srgbClr val="0000FF"/>
                </a:solidFill>
                <a:latin typeface="Arial"/>
                <a:cs typeface="Arial"/>
              </a:rPr>
              <a:t>p</a:t>
            </a:r>
            <a:r>
              <a:rPr sz="3200" b="1" spc="-10" dirty="0">
                <a:solidFill>
                  <a:srgbClr val="0000FF"/>
                </a:solidFill>
                <a:latin typeface="Arial"/>
                <a:cs typeface="Arial"/>
              </a:rPr>
              <a:t>a</a:t>
            </a:r>
            <a:r>
              <a:rPr sz="3200" b="1" dirty="0">
                <a:solidFill>
                  <a:srgbClr val="0000FF"/>
                </a:solidFill>
                <a:latin typeface="Arial"/>
                <a:cs typeface="Arial"/>
              </a:rPr>
              <a:t>ni</a:t>
            </a:r>
            <a:r>
              <a:rPr sz="3200" b="1" spc="-15" dirty="0">
                <a:solidFill>
                  <a:srgbClr val="0000FF"/>
                </a:solidFill>
                <a:latin typeface="Arial"/>
                <a:cs typeface="Arial"/>
              </a:rPr>
              <a:t>e</a:t>
            </a:r>
            <a:r>
              <a:rPr sz="3200" b="1" dirty="0">
                <a:solidFill>
                  <a:srgbClr val="0000FF"/>
                </a:solidFill>
                <a:latin typeface="Arial"/>
                <a:cs typeface="Arial"/>
              </a:rPr>
              <a:t>s</a:t>
            </a:r>
            <a:r>
              <a:rPr sz="3200" b="1" spc="-35" dirty="0">
                <a:solidFill>
                  <a:srgbClr val="0000FF"/>
                </a:solidFill>
                <a:latin typeface="Arial"/>
                <a:cs typeface="Arial"/>
              </a:rPr>
              <a:t> </a:t>
            </a:r>
            <a:r>
              <a:rPr lang="en-US" sz="3200" dirty="0">
                <a:solidFill>
                  <a:srgbClr val="0000FF"/>
                </a:solidFill>
                <a:latin typeface="Arial"/>
                <a:cs typeface="Arial"/>
              </a:rPr>
              <a:t>H</a:t>
            </a:r>
            <a:r>
              <a:rPr sz="3200" b="1" spc="-10" dirty="0" smtClean="0">
                <a:solidFill>
                  <a:srgbClr val="0000FF"/>
                </a:solidFill>
                <a:latin typeface="Arial"/>
                <a:cs typeface="Arial"/>
              </a:rPr>
              <a:t>a</a:t>
            </a:r>
            <a:r>
              <a:rPr sz="3200" b="1" dirty="0" smtClean="0">
                <a:solidFill>
                  <a:srgbClr val="0000FF"/>
                </a:solidFill>
                <a:latin typeface="Arial"/>
                <a:cs typeface="Arial"/>
              </a:rPr>
              <a:t>ve</a:t>
            </a:r>
            <a:r>
              <a:rPr lang="en-US" sz="3200" b="1" dirty="0" smtClean="0">
                <a:solidFill>
                  <a:srgbClr val="0000FF"/>
                </a:solidFill>
                <a:latin typeface="Arial"/>
                <a:cs typeface="Arial"/>
              </a:rPr>
              <a:t> </a:t>
            </a:r>
            <a:r>
              <a:rPr lang="en-US" sz="3200" dirty="0">
                <a:solidFill>
                  <a:srgbClr val="0000FF"/>
                </a:solidFill>
                <a:latin typeface="Arial"/>
                <a:cs typeface="Arial"/>
              </a:rPr>
              <a:t>R</a:t>
            </a:r>
            <a:r>
              <a:rPr sz="3200" b="1" dirty="0" smtClean="0">
                <a:solidFill>
                  <a:srgbClr val="0000FF"/>
                </a:solidFill>
                <a:latin typeface="Arial"/>
                <a:cs typeface="Arial"/>
              </a:rPr>
              <a:t>oots</a:t>
            </a:r>
            <a:r>
              <a:rPr sz="3200" b="1" spc="-20" dirty="0" smtClean="0">
                <a:solidFill>
                  <a:srgbClr val="0000FF"/>
                </a:solidFill>
                <a:latin typeface="Arial"/>
                <a:cs typeface="Arial"/>
              </a:rPr>
              <a:t> </a:t>
            </a:r>
            <a:r>
              <a:rPr sz="3200" b="1" dirty="0">
                <a:solidFill>
                  <a:srgbClr val="0000FF"/>
                </a:solidFill>
                <a:latin typeface="Arial"/>
                <a:cs typeface="Arial"/>
              </a:rPr>
              <a:t>in</a:t>
            </a:r>
            <a:r>
              <a:rPr sz="3200" b="1" spc="-20" dirty="0">
                <a:solidFill>
                  <a:srgbClr val="0000FF"/>
                </a:solidFill>
                <a:latin typeface="Arial"/>
                <a:cs typeface="Arial"/>
              </a:rPr>
              <a:t> </a:t>
            </a:r>
            <a:r>
              <a:rPr lang="en-US" sz="3200" dirty="0">
                <a:solidFill>
                  <a:srgbClr val="0000FF"/>
                </a:solidFill>
                <a:latin typeface="Arial"/>
                <a:cs typeface="Arial"/>
              </a:rPr>
              <a:t>t</a:t>
            </a:r>
            <a:r>
              <a:rPr sz="3200" b="1" dirty="0" smtClean="0">
                <a:solidFill>
                  <a:srgbClr val="0000FF"/>
                </a:solidFill>
                <a:latin typeface="Arial"/>
                <a:cs typeface="Arial"/>
              </a:rPr>
              <a:t>he</a:t>
            </a:r>
            <a:r>
              <a:rPr sz="3200" b="1" spc="-25" dirty="0" smtClean="0">
                <a:solidFill>
                  <a:srgbClr val="0000FF"/>
                </a:solidFill>
                <a:latin typeface="Arial"/>
                <a:cs typeface="Arial"/>
              </a:rPr>
              <a:t> </a:t>
            </a:r>
            <a:r>
              <a:rPr sz="3200" b="1" dirty="0">
                <a:solidFill>
                  <a:srgbClr val="0000FF"/>
                </a:solidFill>
                <a:latin typeface="Arial"/>
                <a:cs typeface="Arial"/>
              </a:rPr>
              <a:t>1</a:t>
            </a:r>
            <a:r>
              <a:rPr sz="3200" b="1" spc="-10" dirty="0">
                <a:solidFill>
                  <a:srgbClr val="0000FF"/>
                </a:solidFill>
                <a:latin typeface="Arial"/>
                <a:cs typeface="Arial"/>
              </a:rPr>
              <a:t>9</a:t>
            </a:r>
            <a:r>
              <a:rPr sz="3150" b="1" baseline="25132" dirty="0">
                <a:solidFill>
                  <a:srgbClr val="0000FF"/>
                </a:solidFill>
                <a:latin typeface="Arial"/>
                <a:cs typeface="Arial"/>
              </a:rPr>
              <a:t>t</a:t>
            </a:r>
            <a:r>
              <a:rPr sz="3150" b="1" spc="15" baseline="25132" dirty="0">
                <a:solidFill>
                  <a:srgbClr val="0000FF"/>
                </a:solidFill>
                <a:latin typeface="Arial"/>
                <a:cs typeface="Arial"/>
              </a:rPr>
              <a:t>h</a:t>
            </a:r>
            <a:r>
              <a:rPr sz="3150" b="1" baseline="25132" dirty="0">
                <a:solidFill>
                  <a:srgbClr val="0000FF"/>
                </a:solidFill>
                <a:latin typeface="Arial"/>
                <a:cs typeface="Arial"/>
              </a:rPr>
              <a:t> </a:t>
            </a:r>
            <a:r>
              <a:rPr sz="3150" b="1" spc="-434" baseline="25132" dirty="0">
                <a:solidFill>
                  <a:srgbClr val="0000FF"/>
                </a:solidFill>
                <a:latin typeface="Arial"/>
                <a:cs typeface="Arial"/>
              </a:rPr>
              <a:t> </a:t>
            </a:r>
            <a:r>
              <a:rPr sz="3200" b="1" dirty="0">
                <a:solidFill>
                  <a:srgbClr val="0000FF"/>
                </a:solidFill>
                <a:latin typeface="Arial"/>
                <a:cs typeface="Arial"/>
              </a:rPr>
              <a:t>Century</a:t>
            </a:r>
            <a:endParaRPr sz="3200" dirty="0">
              <a:latin typeface="Arial"/>
              <a:cs typeface="Arial"/>
            </a:endParaRPr>
          </a:p>
        </p:txBody>
      </p:sp>
      <p:graphicFrame>
        <p:nvGraphicFramePr>
          <p:cNvPr id="2" name="object 2"/>
          <p:cNvGraphicFramePr>
            <a:graphicFrameLocks noGrp="1"/>
          </p:cNvGraphicFramePr>
          <p:nvPr/>
        </p:nvGraphicFramePr>
        <p:xfrm>
          <a:off x="941666" y="1289430"/>
          <a:ext cx="7247927" cy="5059511"/>
        </p:xfrm>
        <a:graphic>
          <a:graphicData uri="http://schemas.openxmlformats.org/drawingml/2006/table">
            <a:tbl>
              <a:tblPr firstRow="1" bandRow="1">
                <a:tableStyleId>{2D5ABB26-0587-4C30-8999-92F81FD0307C}</a:tableStyleId>
              </a:tblPr>
              <a:tblGrid>
                <a:gridCol w="4861090">
                  <a:extLst>
                    <a:ext uri="{9D8B030D-6E8A-4147-A177-3AD203B41FA5}">
                      <a16:colId xmlns:a16="http://schemas.microsoft.com/office/drawing/2014/main" val="20000"/>
                    </a:ext>
                  </a:extLst>
                </a:gridCol>
                <a:gridCol w="2386837">
                  <a:extLst>
                    <a:ext uri="{9D8B030D-6E8A-4147-A177-3AD203B41FA5}">
                      <a16:colId xmlns:a16="http://schemas.microsoft.com/office/drawing/2014/main" val="20001"/>
                    </a:ext>
                  </a:extLst>
                </a:gridCol>
              </a:tblGrid>
              <a:tr h="396748">
                <a:tc>
                  <a:txBody>
                    <a:bodyPr/>
                    <a:lstStyle/>
                    <a:p>
                      <a:pPr marL="1028065">
                        <a:lnSpc>
                          <a:spcPct val="100000"/>
                        </a:lnSpc>
                      </a:pPr>
                      <a:r>
                        <a:rPr sz="1800" b="1" dirty="0">
                          <a:solidFill>
                            <a:srgbClr val="FFFFFF"/>
                          </a:solidFill>
                          <a:latin typeface="Arial"/>
                          <a:cs typeface="Arial"/>
                        </a:rPr>
                        <a:t>Ph</a:t>
                      </a:r>
                      <a:r>
                        <a:rPr sz="1800" b="1" spc="-10" dirty="0">
                          <a:solidFill>
                            <a:srgbClr val="FFFFFF"/>
                          </a:solidFill>
                          <a:latin typeface="Arial"/>
                          <a:cs typeface="Arial"/>
                        </a:rPr>
                        <a:t>a</a:t>
                      </a:r>
                      <a:r>
                        <a:rPr sz="1800" b="1" dirty="0">
                          <a:solidFill>
                            <a:srgbClr val="FFFFFF"/>
                          </a:solidFill>
                          <a:latin typeface="Arial"/>
                          <a:cs typeface="Arial"/>
                        </a:rPr>
                        <a:t>r</a:t>
                      </a:r>
                      <a:r>
                        <a:rPr sz="1800" b="1" spc="-15" dirty="0">
                          <a:solidFill>
                            <a:srgbClr val="FFFFFF"/>
                          </a:solidFill>
                          <a:latin typeface="Arial"/>
                          <a:cs typeface="Arial"/>
                        </a:rPr>
                        <a:t>m</a:t>
                      </a:r>
                      <a:r>
                        <a:rPr sz="1800" b="1" spc="-10" dirty="0">
                          <a:solidFill>
                            <a:srgbClr val="FFFFFF"/>
                          </a:solidFill>
                          <a:latin typeface="Arial"/>
                          <a:cs typeface="Arial"/>
                        </a:rPr>
                        <a:t>ace</a:t>
                      </a:r>
                      <a:r>
                        <a:rPr sz="1800" b="1" dirty="0">
                          <a:solidFill>
                            <a:srgbClr val="FFFFFF"/>
                          </a:solidFill>
                          <a:latin typeface="Arial"/>
                          <a:cs typeface="Arial"/>
                        </a:rPr>
                        <a:t>uti</a:t>
                      </a:r>
                      <a:r>
                        <a:rPr sz="1800" b="1" spc="-10" dirty="0">
                          <a:solidFill>
                            <a:srgbClr val="FFFFFF"/>
                          </a:solidFill>
                          <a:latin typeface="Arial"/>
                          <a:cs typeface="Arial"/>
                        </a:rPr>
                        <a:t>ca</a:t>
                      </a:r>
                      <a:r>
                        <a:rPr sz="1800" b="1" dirty="0">
                          <a:solidFill>
                            <a:srgbClr val="FFFFFF"/>
                          </a:solidFill>
                          <a:latin typeface="Arial"/>
                          <a:cs typeface="Arial"/>
                        </a:rPr>
                        <a:t>l</a:t>
                      </a:r>
                      <a:r>
                        <a:rPr sz="1800" b="1" spc="15" dirty="0">
                          <a:solidFill>
                            <a:srgbClr val="FFFFFF"/>
                          </a:solidFill>
                          <a:latin typeface="Arial"/>
                          <a:cs typeface="Arial"/>
                        </a:rPr>
                        <a:t> </a:t>
                      </a:r>
                      <a:r>
                        <a:rPr sz="1800" b="1" dirty="0">
                          <a:solidFill>
                            <a:srgbClr val="FFFFFF"/>
                          </a:solidFill>
                          <a:latin typeface="Arial"/>
                          <a:cs typeface="Arial"/>
                        </a:rPr>
                        <a:t>Co</a:t>
                      </a:r>
                      <a:r>
                        <a:rPr sz="1800" b="1" spc="-10" dirty="0">
                          <a:solidFill>
                            <a:srgbClr val="FFFFFF"/>
                          </a:solidFill>
                          <a:latin typeface="Arial"/>
                          <a:cs typeface="Arial"/>
                        </a:rPr>
                        <a:t>m</a:t>
                      </a:r>
                      <a:r>
                        <a:rPr sz="1800" b="1" dirty="0">
                          <a:solidFill>
                            <a:srgbClr val="FFFFFF"/>
                          </a:solidFill>
                          <a:latin typeface="Arial"/>
                          <a:cs typeface="Arial"/>
                        </a:rPr>
                        <a:t>pany</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marL="149860">
                        <a:lnSpc>
                          <a:spcPct val="100000"/>
                        </a:lnSpc>
                      </a:pPr>
                      <a:r>
                        <a:rPr sz="1800" b="1" spc="-100" dirty="0">
                          <a:solidFill>
                            <a:srgbClr val="FFFFFF"/>
                          </a:solidFill>
                          <a:latin typeface="Arial"/>
                          <a:cs typeface="Arial"/>
                        </a:rPr>
                        <a:t>Y</a:t>
                      </a:r>
                      <a:r>
                        <a:rPr sz="1800" b="1" spc="-10" dirty="0">
                          <a:solidFill>
                            <a:srgbClr val="FFFFFF"/>
                          </a:solidFill>
                          <a:latin typeface="Arial"/>
                          <a:cs typeface="Arial"/>
                        </a:rPr>
                        <a:t>ea</a:t>
                      </a:r>
                      <a:r>
                        <a:rPr sz="1800" b="1" dirty="0">
                          <a:solidFill>
                            <a:srgbClr val="FFFFFF"/>
                          </a:solidFill>
                          <a:latin typeface="Arial"/>
                          <a:cs typeface="Arial"/>
                        </a:rPr>
                        <a:t>r of Found</a:t>
                      </a:r>
                      <a:r>
                        <a:rPr sz="1800" b="1" spc="-10" dirty="0">
                          <a:solidFill>
                            <a:srgbClr val="FFFFFF"/>
                          </a:solidFill>
                          <a:latin typeface="Arial"/>
                          <a:cs typeface="Arial"/>
                        </a:rPr>
                        <a:t>a</a:t>
                      </a:r>
                      <a:r>
                        <a:rPr sz="1800" b="1" dirty="0">
                          <a:solidFill>
                            <a:srgbClr val="FFFFFF"/>
                          </a:solidFill>
                          <a:latin typeface="Arial"/>
                          <a:cs typeface="Arial"/>
                        </a:rPr>
                        <a:t>tion</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extLst>
                  <a:ext uri="{0D108BD9-81ED-4DB2-BD59-A6C34878D82A}">
                    <a16:rowId xmlns:a16="http://schemas.microsoft.com/office/drawing/2014/main" val="10000"/>
                  </a:ext>
                </a:extLst>
              </a:tr>
              <a:tr h="438404">
                <a:tc>
                  <a:txBody>
                    <a:bodyPr/>
                    <a:lstStyle/>
                    <a:p>
                      <a:pPr marL="1327785">
                        <a:lnSpc>
                          <a:spcPct val="100000"/>
                        </a:lnSpc>
                      </a:pPr>
                      <a:r>
                        <a:rPr sz="1800" dirty="0">
                          <a:solidFill>
                            <a:schemeClr val="accent1"/>
                          </a:solidFill>
                          <a:latin typeface="Arial"/>
                          <a:cs typeface="Arial"/>
                        </a:rPr>
                        <a:t>H.E.</a:t>
                      </a:r>
                      <a:r>
                        <a:rPr sz="1800" spc="-10" dirty="0">
                          <a:solidFill>
                            <a:schemeClr val="accent1"/>
                          </a:solidFill>
                          <a:latin typeface="Arial"/>
                          <a:cs typeface="Arial"/>
                        </a:rPr>
                        <a:t> </a:t>
                      </a:r>
                      <a:r>
                        <a:rPr sz="1800" dirty="0">
                          <a:solidFill>
                            <a:schemeClr val="accent1"/>
                          </a:solidFill>
                          <a:latin typeface="Arial"/>
                          <a:cs typeface="Arial"/>
                        </a:rPr>
                        <a:t>Merck, Germa</a:t>
                      </a:r>
                      <a:r>
                        <a:rPr sz="1800" spc="-10" dirty="0">
                          <a:solidFill>
                            <a:schemeClr val="accent1"/>
                          </a:solidFill>
                          <a:latin typeface="Arial"/>
                          <a:cs typeface="Arial"/>
                        </a:rPr>
                        <a:t>n</a:t>
                      </a:r>
                      <a:r>
                        <a:rPr sz="1800" dirty="0">
                          <a:solidFill>
                            <a:schemeClr val="accent1"/>
                          </a:solidFill>
                          <a:latin typeface="Arial"/>
                          <a:cs typeface="Arial"/>
                        </a:rPr>
                        <a:t>y</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spc="-5" dirty="0">
                          <a:solidFill>
                            <a:schemeClr val="accent1"/>
                          </a:solidFill>
                          <a:latin typeface="Arial"/>
                          <a:cs typeface="Arial"/>
                        </a:rPr>
                        <a:t>1827</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384047">
                <a:tc>
                  <a:txBody>
                    <a:bodyPr/>
                    <a:lstStyle/>
                    <a:p>
                      <a:pPr marL="635" algn="ctr">
                        <a:lnSpc>
                          <a:spcPct val="100000"/>
                        </a:lnSpc>
                      </a:pPr>
                      <a:r>
                        <a:rPr sz="1800" dirty="0">
                          <a:solidFill>
                            <a:schemeClr val="accent1"/>
                          </a:solidFill>
                          <a:latin typeface="Arial"/>
                          <a:cs typeface="Arial"/>
                        </a:rPr>
                        <a:t>Pfiz</a:t>
                      </a:r>
                      <a:r>
                        <a:rPr sz="1800" spc="-10" dirty="0">
                          <a:solidFill>
                            <a:schemeClr val="accent1"/>
                          </a:solidFill>
                          <a:latin typeface="Arial"/>
                          <a:cs typeface="Arial"/>
                        </a:rPr>
                        <a:t>e</a:t>
                      </a:r>
                      <a:r>
                        <a:rPr sz="1800" dirty="0">
                          <a:solidFill>
                            <a:schemeClr val="accent1"/>
                          </a:solidFill>
                          <a:latin typeface="Arial"/>
                          <a:cs typeface="Arial"/>
                        </a:rPr>
                        <a:t>r</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spc="-5" dirty="0">
                          <a:solidFill>
                            <a:schemeClr val="accent1"/>
                          </a:solidFill>
                          <a:latin typeface="Arial"/>
                          <a:cs typeface="Arial"/>
                        </a:rPr>
                        <a:t>1849</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384048">
                <a:tc>
                  <a:txBody>
                    <a:bodyPr/>
                    <a:lstStyle/>
                    <a:p>
                      <a:pPr marL="1192530">
                        <a:lnSpc>
                          <a:spcPct val="100000"/>
                        </a:lnSpc>
                      </a:pPr>
                      <a:r>
                        <a:rPr sz="1800" dirty="0">
                          <a:solidFill>
                            <a:schemeClr val="accent1"/>
                          </a:solidFill>
                          <a:latin typeface="Arial"/>
                          <a:cs typeface="Arial"/>
                        </a:rPr>
                        <a:t>E.R.</a:t>
                      </a:r>
                      <a:r>
                        <a:rPr sz="1800" spc="-10" dirty="0">
                          <a:solidFill>
                            <a:schemeClr val="accent1"/>
                          </a:solidFill>
                          <a:latin typeface="Arial"/>
                          <a:cs typeface="Arial"/>
                        </a:rPr>
                        <a:t> </a:t>
                      </a:r>
                      <a:r>
                        <a:rPr sz="1800" dirty="0">
                          <a:solidFill>
                            <a:schemeClr val="accent1"/>
                          </a:solidFill>
                          <a:latin typeface="Arial"/>
                          <a:cs typeface="Arial"/>
                        </a:rPr>
                        <a:t>S</a:t>
                      </a:r>
                      <a:r>
                        <a:rPr sz="1800" spc="-10" dirty="0">
                          <a:solidFill>
                            <a:schemeClr val="accent1"/>
                          </a:solidFill>
                          <a:latin typeface="Arial"/>
                          <a:cs typeface="Arial"/>
                        </a:rPr>
                        <a:t>q</a:t>
                      </a:r>
                      <a:r>
                        <a:rPr sz="1800" dirty="0">
                          <a:solidFill>
                            <a:schemeClr val="accent1"/>
                          </a:solidFill>
                          <a:latin typeface="Arial"/>
                          <a:cs typeface="Arial"/>
                        </a:rPr>
                        <a:t>u</a:t>
                      </a:r>
                      <a:r>
                        <a:rPr sz="1800" spc="-10" dirty="0">
                          <a:solidFill>
                            <a:schemeClr val="accent1"/>
                          </a:solidFill>
                          <a:latin typeface="Arial"/>
                          <a:cs typeface="Arial"/>
                        </a:rPr>
                        <a:t>i</a:t>
                      </a:r>
                      <a:r>
                        <a:rPr sz="1800" dirty="0">
                          <a:solidFill>
                            <a:schemeClr val="accent1"/>
                          </a:solidFill>
                          <a:latin typeface="Arial"/>
                          <a:cs typeface="Arial"/>
                        </a:rPr>
                        <a:t>bb</a:t>
                      </a:r>
                      <a:r>
                        <a:rPr sz="1800" spc="15" dirty="0">
                          <a:solidFill>
                            <a:schemeClr val="accent1"/>
                          </a:solidFill>
                          <a:latin typeface="Arial"/>
                          <a:cs typeface="Arial"/>
                        </a:rPr>
                        <a:t> </a:t>
                      </a:r>
                      <a:r>
                        <a:rPr sz="1800" dirty="0">
                          <a:solidFill>
                            <a:schemeClr val="accent1"/>
                          </a:solidFill>
                          <a:latin typeface="Arial"/>
                          <a:cs typeface="Arial"/>
                        </a:rPr>
                        <a:t>&amp;</a:t>
                      </a:r>
                      <a:r>
                        <a:rPr sz="1800" spc="-10" dirty="0">
                          <a:solidFill>
                            <a:schemeClr val="accent1"/>
                          </a:solidFill>
                          <a:latin typeface="Arial"/>
                          <a:cs typeface="Arial"/>
                        </a:rPr>
                        <a:t> </a:t>
                      </a:r>
                      <a:r>
                        <a:rPr sz="1800" dirty="0">
                          <a:solidFill>
                            <a:schemeClr val="accent1"/>
                          </a:solidFill>
                          <a:latin typeface="Arial"/>
                          <a:cs typeface="Arial"/>
                        </a:rPr>
                        <a:t>S</a:t>
                      </a:r>
                      <a:r>
                        <a:rPr sz="1800" spc="-10" dirty="0">
                          <a:solidFill>
                            <a:schemeClr val="accent1"/>
                          </a:solidFill>
                          <a:latin typeface="Arial"/>
                          <a:cs typeface="Arial"/>
                        </a:rPr>
                        <a:t>o</a:t>
                      </a:r>
                      <a:r>
                        <a:rPr sz="1800" dirty="0">
                          <a:solidFill>
                            <a:schemeClr val="accent1"/>
                          </a:solidFill>
                          <a:latin typeface="Arial"/>
                          <a:cs typeface="Arial"/>
                        </a:rPr>
                        <a:t>ns, US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spc="-5" dirty="0">
                          <a:solidFill>
                            <a:schemeClr val="accent1"/>
                          </a:solidFill>
                          <a:latin typeface="Arial"/>
                          <a:cs typeface="Arial"/>
                        </a:rPr>
                        <a:t>1858</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384048">
                <a:tc>
                  <a:txBody>
                    <a:bodyPr/>
                    <a:lstStyle/>
                    <a:p>
                      <a:pPr marL="1270" algn="ctr">
                        <a:lnSpc>
                          <a:spcPct val="100000"/>
                        </a:lnSpc>
                      </a:pPr>
                      <a:r>
                        <a:rPr sz="1800" spc="-10" dirty="0">
                          <a:solidFill>
                            <a:schemeClr val="accent1"/>
                          </a:solidFill>
                          <a:latin typeface="Arial"/>
                          <a:cs typeface="Arial"/>
                        </a:rPr>
                        <a:t>W</a:t>
                      </a:r>
                      <a:r>
                        <a:rPr sz="1800" spc="-25" dirty="0">
                          <a:solidFill>
                            <a:schemeClr val="accent1"/>
                          </a:solidFill>
                          <a:latin typeface="Arial"/>
                          <a:cs typeface="Arial"/>
                        </a:rPr>
                        <a:t>y</a:t>
                      </a:r>
                      <a:r>
                        <a:rPr sz="1800" dirty="0">
                          <a:solidFill>
                            <a:schemeClr val="accent1"/>
                          </a:solidFill>
                          <a:latin typeface="Arial"/>
                          <a:cs typeface="Arial"/>
                        </a:rPr>
                        <a:t>et</a:t>
                      </a:r>
                      <a:r>
                        <a:rPr sz="1800" spc="-10" dirty="0">
                          <a:solidFill>
                            <a:schemeClr val="accent1"/>
                          </a:solidFill>
                          <a:latin typeface="Arial"/>
                          <a:cs typeface="Arial"/>
                        </a:rPr>
                        <a:t>h</a:t>
                      </a:r>
                      <a:r>
                        <a:rPr sz="1800" dirty="0">
                          <a:solidFill>
                            <a:schemeClr val="accent1"/>
                          </a:solidFill>
                          <a:latin typeface="Arial"/>
                          <a:cs typeface="Arial"/>
                        </a:rPr>
                        <a:t>,</a:t>
                      </a:r>
                      <a:r>
                        <a:rPr sz="1800" spc="15" dirty="0">
                          <a:solidFill>
                            <a:schemeClr val="accent1"/>
                          </a:solidFill>
                          <a:latin typeface="Arial"/>
                          <a:cs typeface="Arial"/>
                        </a:rPr>
                        <a:t> </a:t>
                      </a:r>
                      <a:r>
                        <a:rPr sz="1800" dirty="0">
                          <a:solidFill>
                            <a:schemeClr val="accent1"/>
                          </a:solidFill>
                          <a:latin typeface="Arial"/>
                          <a:cs typeface="Arial"/>
                        </a:rPr>
                        <a:t>US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spc="-5" dirty="0">
                          <a:solidFill>
                            <a:schemeClr val="accent1"/>
                          </a:solidFill>
                          <a:latin typeface="Arial"/>
                          <a:cs typeface="Arial"/>
                        </a:rPr>
                        <a:t>1860</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384048">
                <a:tc>
                  <a:txBody>
                    <a:bodyPr/>
                    <a:lstStyle/>
                    <a:p>
                      <a:pPr marL="1403985">
                        <a:lnSpc>
                          <a:spcPct val="100000"/>
                        </a:lnSpc>
                      </a:pPr>
                      <a:r>
                        <a:rPr sz="1800" dirty="0">
                          <a:solidFill>
                            <a:schemeClr val="accent1"/>
                          </a:solidFill>
                          <a:latin typeface="Arial"/>
                          <a:cs typeface="Arial"/>
                        </a:rPr>
                        <a:t>B</a:t>
                      </a:r>
                      <a:r>
                        <a:rPr sz="1800" spc="-10" dirty="0">
                          <a:solidFill>
                            <a:schemeClr val="accent1"/>
                          </a:solidFill>
                          <a:latin typeface="Arial"/>
                          <a:cs typeface="Arial"/>
                        </a:rPr>
                        <a:t>a</a:t>
                      </a:r>
                      <a:r>
                        <a:rPr sz="1800" spc="-25" dirty="0">
                          <a:solidFill>
                            <a:schemeClr val="accent1"/>
                          </a:solidFill>
                          <a:latin typeface="Arial"/>
                          <a:cs typeface="Arial"/>
                        </a:rPr>
                        <a:t>y</a:t>
                      </a:r>
                      <a:r>
                        <a:rPr sz="1800" dirty="0">
                          <a:solidFill>
                            <a:schemeClr val="accent1"/>
                          </a:solidFill>
                          <a:latin typeface="Arial"/>
                          <a:cs typeface="Arial"/>
                        </a:rPr>
                        <a:t>er</a:t>
                      </a:r>
                      <a:r>
                        <a:rPr sz="1800" spc="-75" dirty="0">
                          <a:solidFill>
                            <a:schemeClr val="accent1"/>
                          </a:solidFill>
                          <a:latin typeface="Arial"/>
                          <a:cs typeface="Arial"/>
                        </a:rPr>
                        <a:t> </a:t>
                      </a:r>
                      <a:r>
                        <a:rPr sz="1800" dirty="0">
                          <a:solidFill>
                            <a:schemeClr val="accent1"/>
                          </a:solidFill>
                          <a:latin typeface="Arial"/>
                          <a:cs typeface="Arial"/>
                        </a:rPr>
                        <a:t>AG,</a:t>
                      </a:r>
                      <a:r>
                        <a:rPr sz="1800" spc="-5" dirty="0">
                          <a:solidFill>
                            <a:schemeClr val="accent1"/>
                          </a:solidFill>
                          <a:latin typeface="Arial"/>
                          <a:cs typeface="Arial"/>
                        </a:rPr>
                        <a:t> </a:t>
                      </a:r>
                      <a:r>
                        <a:rPr sz="1800" dirty="0">
                          <a:solidFill>
                            <a:schemeClr val="accent1"/>
                          </a:solidFill>
                          <a:latin typeface="Arial"/>
                          <a:cs typeface="Arial"/>
                        </a:rPr>
                        <a:t>Germa</a:t>
                      </a:r>
                      <a:r>
                        <a:rPr sz="1800" spc="-10" dirty="0">
                          <a:solidFill>
                            <a:schemeClr val="accent1"/>
                          </a:solidFill>
                          <a:latin typeface="Arial"/>
                          <a:cs typeface="Arial"/>
                        </a:rPr>
                        <a:t>n</a:t>
                      </a:r>
                      <a:r>
                        <a:rPr sz="1800" dirty="0">
                          <a:solidFill>
                            <a:schemeClr val="accent1"/>
                          </a:solidFill>
                          <a:latin typeface="Arial"/>
                          <a:cs typeface="Arial"/>
                        </a:rPr>
                        <a:t>y</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spc="-5" dirty="0">
                          <a:solidFill>
                            <a:schemeClr val="accent1"/>
                          </a:solidFill>
                          <a:latin typeface="Arial"/>
                          <a:cs typeface="Arial"/>
                        </a:rPr>
                        <a:t>1863</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384048">
                <a:tc>
                  <a:txBody>
                    <a:bodyPr/>
                    <a:lstStyle/>
                    <a:p>
                      <a:pPr marL="231775">
                        <a:lnSpc>
                          <a:spcPct val="100000"/>
                        </a:lnSpc>
                      </a:pPr>
                      <a:r>
                        <a:rPr sz="1800" dirty="0">
                          <a:solidFill>
                            <a:schemeClr val="accent1"/>
                          </a:solidFill>
                          <a:latin typeface="Arial"/>
                          <a:cs typeface="Arial"/>
                        </a:rPr>
                        <a:t>B</a:t>
                      </a:r>
                      <a:r>
                        <a:rPr sz="1800" spc="-10" dirty="0">
                          <a:solidFill>
                            <a:schemeClr val="accent1"/>
                          </a:solidFill>
                          <a:latin typeface="Arial"/>
                          <a:cs typeface="Arial"/>
                        </a:rPr>
                        <a:t>u</a:t>
                      </a:r>
                      <a:r>
                        <a:rPr sz="1800" dirty="0">
                          <a:solidFill>
                            <a:schemeClr val="accent1"/>
                          </a:solidFill>
                          <a:latin typeface="Arial"/>
                          <a:cs typeface="Arial"/>
                        </a:rPr>
                        <a:t>rro</a:t>
                      </a:r>
                      <a:r>
                        <a:rPr sz="1800" spc="-10" dirty="0">
                          <a:solidFill>
                            <a:schemeClr val="accent1"/>
                          </a:solidFill>
                          <a:latin typeface="Arial"/>
                          <a:cs typeface="Arial"/>
                        </a:rPr>
                        <a:t>u</a:t>
                      </a:r>
                      <a:r>
                        <a:rPr sz="1800" dirty="0">
                          <a:solidFill>
                            <a:schemeClr val="accent1"/>
                          </a:solidFill>
                          <a:latin typeface="Arial"/>
                          <a:cs typeface="Arial"/>
                        </a:rPr>
                        <a:t>g</a:t>
                      </a:r>
                      <a:r>
                        <a:rPr sz="1800" spc="-10" dirty="0">
                          <a:solidFill>
                            <a:schemeClr val="accent1"/>
                          </a:solidFill>
                          <a:latin typeface="Arial"/>
                          <a:cs typeface="Arial"/>
                        </a:rPr>
                        <a:t>h</a:t>
                      </a:r>
                      <a:r>
                        <a:rPr sz="1800" dirty="0">
                          <a:solidFill>
                            <a:schemeClr val="accent1"/>
                          </a:solidFill>
                          <a:latin typeface="Arial"/>
                          <a:cs typeface="Arial"/>
                        </a:rPr>
                        <a:t>s,</a:t>
                      </a:r>
                      <a:r>
                        <a:rPr sz="1800" spc="20" dirty="0">
                          <a:solidFill>
                            <a:schemeClr val="accent1"/>
                          </a:solidFill>
                          <a:latin typeface="Arial"/>
                          <a:cs typeface="Arial"/>
                        </a:rPr>
                        <a:t> </a:t>
                      </a:r>
                      <a:r>
                        <a:rPr sz="1800" spc="-35" dirty="0">
                          <a:solidFill>
                            <a:schemeClr val="accent1"/>
                          </a:solidFill>
                          <a:latin typeface="Arial"/>
                          <a:cs typeface="Arial"/>
                        </a:rPr>
                        <a:t>W</a:t>
                      </a:r>
                      <a:r>
                        <a:rPr sz="1800" dirty="0">
                          <a:solidFill>
                            <a:schemeClr val="accent1"/>
                          </a:solidFill>
                          <a:latin typeface="Arial"/>
                          <a:cs typeface="Arial"/>
                        </a:rPr>
                        <a:t>e</a:t>
                      </a:r>
                      <a:r>
                        <a:rPr sz="1800" spc="-10" dirty="0">
                          <a:solidFill>
                            <a:schemeClr val="accent1"/>
                          </a:solidFill>
                          <a:latin typeface="Arial"/>
                          <a:cs typeface="Arial"/>
                        </a:rPr>
                        <a:t>l</a:t>
                      </a:r>
                      <a:r>
                        <a:rPr sz="1800" dirty="0">
                          <a:solidFill>
                            <a:schemeClr val="accent1"/>
                          </a:solidFill>
                          <a:latin typeface="Arial"/>
                          <a:cs typeface="Arial"/>
                        </a:rPr>
                        <a:t>lc</a:t>
                      </a:r>
                      <a:r>
                        <a:rPr sz="1800" spc="-10" dirty="0">
                          <a:solidFill>
                            <a:schemeClr val="accent1"/>
                          </a:solidFill>
                          <a:latin typeface="Arial"/>
                          <a:cs typeface="Arial"/>
                        </a:rPr>
                        <a:t>o</a:t>
                      </a:r>
                      <a:r>
                        <a:rPr sz="1800" dirty="0">
                          <a:solidFill>
                            <a:schemeClr val="accent1"/>
                          </a:solidFill>
                          <a:latin typeface="Arial"/>
                          <a:cs typeface="Arial"/>
                        </a:rPr>
                        <a:t>me</a:t>
                      </a:r>
                      <a:r>
                        <a:rPr sz="1800" spc="10" dirty="0">
                          <a:solidFill>
                            <a:schemeClr val="accent1"/>
                          </a:solidFill>
                          <a:latin typeface="Arial"/>
                          <a:cs typeface="Arial"/>
                        </a:rPr>
                        <a:t> </a:t>
                      </a:r>
                      <a:r>
                        <a:rPr sz="1800" dirty="0">
                          <a:solidFill>
                            <a:schemeClr val="accent1"/>
                          </a:solidFill>
                          <a:latin typeface="Arial"/>
                          <a:cs typeface="Arial"/>
                        </a:rPr>
                        <a:t>&amp; C</a:t>
                      </a:r>
                      <a:r>
                        <a:rPr sz="1800" spc="-10" dirty="0">
                          <a:solidFill>
                            <a:schemeClr val="accent1"/>
                          </a:solidFill>
                          <a:latin typeface="Arial"/>
                          <a:cs typeface="Arial"/>
                        </a:rPr>
                        <a:t>o</a:t>
                      </a:r>
                      <a:r>
                        <a:rPr sz="1800" dirty="0">
                          <a:solidFill>
                            <a:schemeClr val="accent1"/>
                          </a:solidFill>
                          <a:latin typeface="Arial"/>
                          <a:cs typeface="Arial"/>
                        </a:rPr>
                        <a:t>mp</a:t>
                      </a:r>
                      <a:r>
                        <a:rPr sz="1800" spc="-10" dirty="0">
                          <a:solidFill>
                            <a:schemeClr val="accent1"/>
                          </a:solidFill>
                          <a:latin typeface="Arial"/>
                          <a:cs typeface="Arial"/>
                        </a:rPr>
                        <a:t>a</a:t>
                      </a:r>
                      <a:r>
                        <a:rPr sz="1800" dirty="0">
                          <a:solidFill>
                            <a:schemeClr val="accent1"/>
                          </a:solidFill>
                          <a:latin typeface="Arial"/>
                          <a:cs typeface="Arial"/>
                        </a:rPr>
                        <a:t>n</a:t>
                      </a:r>
                      <a:r>
                        <a:rPr sz="1800" spc="-165" dirty="0">
                          <a:solidFill>
                            <a:schemeClr val="accent1"/>
                          </a:solidFill>
                          <a:latin typeface="Arial"/>
                          <a:cs typeface="Arial"/>
                        </a:rPr>
                        <a:t>y</a:t>
                      </a:r>
                      <a:r>
                        <a:rPr sz="1800" dirty="0">
                          <a:solidFill>
                            <a:schemeClr val="accent1"/>
                          </a:solidFill>
                          <a:latin typeface="Arial"/>
                          <a:cs typeface="Arial"/>
                        </a:rPr>
                        <a:t>,</a:t>
                      </a:r>
                      <a:r>
                        <a:rPr sz="1800" spc="40" dirty="0">
                          <a:solidFill>
                            <a:schemeClr val="accent1"/>
                          </a:solidFill>
                          <a:latin typeface="Arial"/>
                          <a:cs typeface="Arial"/>
                        </a:rPr>
                        <a:t> </a:t>
                      </a:r>
                      <a:r>
                        <a:rPr sz="1800" dirty="0">
                          <a:solidFill>
                            <a:schemeClr val="accent1"/>
                          </a:solidFill>
                          <a:latin typeface="Arial"/>
                          <a:cs typeface="Arial"/>
                        </a:rPr>
                        <a:t>E</a:t>
                      </a:r>
                      <a:r>
                        <a:rPr sz="1800" spc="-10" dirty="0">
                          <a:solidFill>
                            <a:schemeClr val="accent1"/>
                          </a:solidFill>
                          <a:latin typeface="Arial"/>
                          <a:cs typeface="Arial"/>
                        </a:rPr>
                        <a:t>n</a:t>
                      </a:r>
                      <a:r>
                        <a:rPr sz="1800" dirty="0">
                          <a:solidFill>
                            <a:schemeClr val="accent1"/>
                          </a:solidFill>
                          <a:latin typeface="Arial"/>
                          <a:cs typeface="Arial"/>
                        </a:rPr>
                        <a:t>g</a:t>
                      </a:r>
                      <a:r>
                        <a:rPr sz="1800" spc="-10" dirty="0">
                          <a:solidFill>
                            <a:schemeClr val="accent1"/>
                          </a:solidFill>
                          <a:latin typeface="Arial"/>
                          <a:cs typeface="Arial"/>
                        </a:rPr>
                        <a:t>l</a:t>
                      </a:r>
                      <a:r>
                        <a:rPr sz="1800" dirty="0">
                          <a:solidFill>
                            <a:schemeClr val="accent1"/>
                          </a:solidFill>
                          <a:latin typeface="Arial"/>
                          <a:cs typeface="Arial"/>
                        </a:rPr>
                        <a:t>a</a:t>
                      </a:r>
                      <a:r>
                        <a:rPr sz="1800" spc="-10" dirty="0">
                          <a:solidFill>
                            <a:schemeClr val="accent1"/>
                          </a:solidFill>
                          <a:latin typeface="Arial"/>
                          <a:cs typeface="Arial"/>
                        </a:rPr>
                        <a:t>n</a:t>
                      </a:r>
                      <a:r>
                        <a:rPr sz="1800" dirty="0">
                          <a:solidFill>
                            <a:schemeClr val="accent1"/>
                          </a:solidFill>
                          <a:latin typeface="Arial"/>
                          <a:cs typeface="Arial"/>
                        </a:rPr>
                        <a:t>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spc="-5" dirty="0">
                          <a:solidFill>
                            <a:schemeClr val="accent1"/>
                          </a:solidFill>
                          <a:latin typeface="Arial"/>
                          <a:cs typeface="Arial"/>
                        </a:rPr>
                        <a:t>1880</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383920">
                <a:tc>
                  <a:txBody>
                    <a:bodyPr/>
                    <a:lstStyle/>
                    <a:p>
                      <a:pPr algn="ctr">
                        <a:lnSpc>
                          <a:spcPct val="100000"/>
                        </a:lnSpc>
                      </a:pPr>
                      <a:r>
                        <a:rPr sz="1800" dirty="0">
                          <a:solidFill>
                            <a:schemeClr val="accent1"/>
                          </a:solidFill>
                          <a:latin typeface="Arial"/>
                          <a:cs typeface="Arial"/>
                        </a:rPr>
                        <a:t>Eli</a:t>
                      </a:r>
                      <a:r>
                        <a:rPr sz="1800" spc="-10" dirty="0">
                          <a:solidFill>
                            <a:schemeClr val="accent1"/>
                          </a:solidFill>
                          <a:latin typeface="Arial"/>
                          <a:cs typeface="Arial"/>
                        </a:rPr>
                        <a:t> </a:t>
                      </a:r>
                      <a:r>
                        <a:rPr sz="1800" dirty="0">
                          <a:solidFill>
                            <a:schemeClr val="accent1"/>
                          </a:solidFill>
                          <a:latin typeface="Arial"/>
                          <a:cs typeface="Arial"/>
                        </a:rPr>
                        <a:t>Li</a:t>
                      </a:r>
                      <a:r>
                        <a:rPr sz="1800" spc="-10" dirty="0">
                          <a:solidFill>
                            <a:schemeClr val="accent1"/>
                          </a:solidFill>
                          <a:latin typeface="Arial"/>
                          <a:cs typeface="Arial"/>
                        </a:rPr>
                        <a:t>l</a:t>
                      </a:r>
                      <a:r>
                        <a:rPr sz="1800" spc="-160" dirty="0">
                          <a:solidFill>
                            <a:schemeClr val="accent1"/>
                          </a:solidFill>
                          <a:latin typeface="Arial"/>
                          <a:cs typeface="Arial"/>
                        </a:rPr>
                        <a:t>y</a:t>
                      </a:r>
                      <a:r>
                        <a:rPr sz="1800" dirty="0">
                          <a:solidFill>
                            <a:schemeClr val="accent1"/>
                          </a:solidFill>
                          <a:latin typeface="Arial"/>
                          <a:cs typeface="Arial"/>
                        </a:rPr>
                        <a:t>,</a:t>
                      </a:r>
                      <a:r>
                        <a:rPr sz="1800" spc="40" dirty="0">
                          <a:solidFill>
                            <a:schemeClr val="accent1"/>
                          </a:solidFill>
                          <a:latin typeface="Arial"/>
                          <a:cs typeface="Arial"/>
                        </a:rPr>
                        <a:t> </a:t>
                      </a:r>
                      <a:r>
                        <a:rPr sz="1800" dirty="0">
                          <a:solidFill>
                            <a:schemeClr val="accent1"/>
                          </a:solidFill>
                          <a:latin typeface="Arial"/>
                          <a:cs typeface="Arial"/>
                        </a:rPr>
                        <a:t>US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spc="-5" dirty="0">
                          <a:solidFill>
                            <a:schemeClr val="accent1"/>
                          </a:solidFill>
                          <a:latin typeface="Arial"/>
                          <a:cs typeface="Arial"/>
                        </a:rPr>
                        <a:t>1876</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7"/>
                  </a:ext>
                </a:extLst>
              </a:tr>
              <a:tr h="384048">
                <a:tc>
                  <a:txBody>
                    <a:bodyPr/>
                    <a:lstStyle/>
                    <a:p>
                      <a:pPr marL="1198245">
                        <a:lnSpc>
                          <a:spcPct val="100000"/>
                        </a:lnSpc>
                      </a:pPr>
                      <a:r>
                        <a:rPr sz="1800" dirty="0">
                          <a:solidFill>
                            <a:schemeClr val="accent1"/>
                          </a:solidFill>
                          <a:latin typeface="Arial"/>
                          <a:cs typeface="Arial"/>
                        </a:rPr>
                        <a:t>Jo</a:t>
                      </a:r>
                      <a:r>
                        <a:rPr sz="1800" spc="-10" dirty="0">
                          <a:solidFill>
                            <a:schemeClr val="accent1"/>
                          </a:solidFill>
                          <a:latin typeface="Arial"/>
                          <a:cs typeface="Arial"/>
                        </a:rPr>
                        <a:t>h</a:t>
                      </a:r>
                      <a:r>
                        <a:rPr sz="1800" dirty="0">
                          <a:solidFill>
                            <a:schemeClr val="accent1"/>
                          </a:solidFill>
                          <a:latin typeface="Arial"/>
                          <a:cs typeface="Arial"/>
                        </a:rPr>
                        <a:t>ns</a:t>
                      </a:r>
                      <a:r>
                        <a:rPr sz="1800" spc="-10" dirty="0">
                          <a:solidFill>
                            <a:schemeClr val="accent1"/>
                          </a:solidFill>
                          <a:latin typeface="Arial"/>
                          <a:cs typeface="Arial"/>
                        </a:rPr>
                        <a:t>o</a:t>
                      </a:r>
                      <a:r>
                        <a:rPr sz="1800" dirty="0">
                          <a:solidFill>
                            <a:schemeClr val="accent1"/>
                          </a:solidFill>
                          <a:latin typeface="Arial"/>
                          <a:cs typeface="Arial"/>
                        </a:rPr>
                        <a:t>n</a:t>
                      </a:r>
                      <a:r>
                        <a:rPr sz="1800" spc="5" dirty="0">
                          <a:solidFill>
                            <a:schemeClr val="accent1"/>
                          </a:solidFill>
                          <a:latin typeface="Arial"/>
                          <a:cs typeface="Arial"/>
                        </a:rPr>
                        <a:t> </a:t>
                      </a:r>
                      <a:r>
                        <a:rPr sz="1800" dirty="0">
                          <a:solidFill>
                            <a:schemeClr val="accent1"/>
                          </a:solidFill>
                          <a:latin typeface="Arial"/>
                          <a:cs typeface="Arial"/>
                        </a:rPr>
                        <a:t>&amp; Jo</a:t>
                      </a:r>
                      <a:r>
                        <a:rPr sz="1800" spc="-10" dirty="0">
                          <a:solidFill>
                            <a:schemeClr val="accent1"/>
                          </a:solidFill>
                          <a:latin typeface="Arial"/>
                          <a:cs typeface="Arial"/>
                        </a:rPr>
                        <a:t>h</a:t>
                      </a:r>
                      <a:r>
                        <a:rPr sz="1800" dirty="0">
                          <a:solidFill>
                            <a:schemeClr val="accent1"/>
                          </a:solidFill>
                          <a:latin typeface="Arial"/>
                          <a:cs typeface="Arial"/>
                        </a:rPr>
                        <a:t>ns</a:t>
                      </a:r>
                      <a:r>
                        <a:rPr sz="1800" spc="-10" dirty="0">
                          <a:solidFill>
                            <a:schemeClr val="accent1"/>
                          </a:solidFill>
                          <a:latin typeface="Arial"/>
                          <a:cs typeface="Arial"/>
                        </a:rPr>
                        <a:t>o</a:t>
                      </a:r>
                      <a:r>
                        <a:rPr sz="1800" dirty="0">
                          <a:solidFill>
                            <a:schemeClr val="accent1"/>
                          </a:solidFill>
                          <a:latin typeface="Arial"/>
                          <a:cs typeface="Arial"/>
                        </a:rPr>
                        <a:t>n,</a:t>
                      </a:r>
                      <a:r>
                        <a:rPr sz="1800" spc="10" dirty="0">
                          <a:solidFill>
                            <a:schemeClr val="accent1"/>
                          </a:solidFill>
                          <a:latin typeface="Arial"/>
                          <a:cs typeface="Arial"/>
                        </a:rPr>
                        <a:t> </a:t>
                      </a:r>
                      <a:r>
                        <a:rPr sz="1800" dirty="0">
                          <a:solidFill>
                            <a:schemeClr val="accent1"/>
                          </a:solidFill>
                          <a:latin typeface="Arial"/>
                          <a:cs typeface="Arial"/>
                        </a:rPr>
                        <a:t>US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spc="-5" dirty="0">
                          <a:solidFill>
                            <a:schemeClr val="accent1"/>
                          </a:solidFill>
                          <a:latin typeface="Arial"/>
                          <a:cs typeface="Arial"/>
                        </a:rPr>
                        <a:t>1885</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8"/>
                  </a:ext>
                </a:extLst>
              </a:tr>
              <a:tr h="384047">
                <a:tc>
                  <a:txBody>
                    <a:bodyPr/>
                    <a:lstStyle/>
                    <a:p>
                      <a:pPr marL="1535430">
                        <a:lnSpc>
                          <a:spcPct val="100000"/>
                        </a:lnSpc>
                      </a:pPr>
                      <a:r>
                        <a:rPr sz="1800" dirty="0">
                          <a:solidFill>
                            <a:schemeClr val="accent1"/>
                          </a:solidFill>
                          <a:latin typeface="Arial"/>
                          <a:cs typeface="Arial"/>
                        </a:rPr>
                        <a:t>Br</a:t>
                      </a:r>
                      <a:r>
                        <a:rPr sz="1800" spc="-10" dirty="0">
                          <a:solidFill>
                            <a:schemeClr val="accent1"/>
                          </a:solidFill>
                          <a:latin typeface="Arial"/>
                          <a:cs typeface="Arial"/>
                        </a:rPr>
                        <a:t>i</a:t>
                      </a:r>
                      <a:r>
                        <a:rPr sz="1800" dirty="0">
                          <a:solidFill>
                            <a:schemeClr val="accent1"/>
                          </a:solidFill>
                          <a:latin typeface="Arial"/>
                          <a:cs typeface="Arial"/>
                        </a:rPr>
                        <a:t>sto</a:t>
                      </a:r>
                      <a:r>
                        <a:rPr sz="1800" spc="-10" dirty="0">
                          <a:solidFill>
                            <a:schemeClr val="accent1"/>
                          </a:solidFill>
                          <a:latin typeface="Arial"/>
                          <a:cs typeface="Arial"/>
                        </a:rPr>
                        <a:t>l</a:t>
                      </a:r>
                      <a:r>
                        <a:rPr sz="1800" spc="-5" dirty="0">
                          <a:solidFill>
                            <a:schemeClr val="accent1"/>
                          </a:solidFill>
                          <a:latin typeface="Arial"/>
                          <a:cs typeface="Arial"/>
                        </a:rPr>
                        <a:t>-</a:t>
                      </a:r>
                      <a:r>
                        <a:rPr sz="1800" dirty="0">
                          <a:solidFill>
                            <a:schemeClr val="accent1"/>
                          </a:solidFill>
                          <a:latin typeface="Arial"/>
                          <a:cs typeface="Arial"/>
                        </a:rPr>
                        <a:t>M</a:t>
                      </a:r>
                      <a:r>
                        <a:rPr sz="1800" spc="-30" dirty="0">
                          <a:solidFill>
                            <a:schemeClr val="accent1"/>
                          </a:solidFill>
                          <a:latin typeface="Arial"/>
                          <a:cs typeface="Arial"/>
                        </a:rPr>
                        <a:t>y</a:t>
                      </a:r>
                      <a:r>
                        <a:rPr sz="1800" spc="-10" dirty="0">
                          <a:solidFill>
                            <a:schemeClr val="accent1"/>
                          </a:solidFill>
                          <a:latin typeface="Arial"/>
                          <a:cs typeface="Arial"/>
                        </a:rPr>
                        <a:t>e</a:t>
                      </a:r>
                      <a:r>
                        <a:rPr sz="1800" dirty="0">
                          <a:solidFill>
                            <a:schemeClr val="accent1"/>
                          </a:solidFill>
                          <a:latin typeface="Arial"/>
                          <a:cs typeface="Arial"/>
                        </a:rPr>
                        <a:t>rs,</a:t>
                      </a:r>
                      <a:r>
                        <a:rPr sz="1800" spc="25" dirty="0">
                          <a:solidFill>
                            <a:schemeClr val="accent1"/>
                          </a:solidFill>
                          <a:latin typeface="Arial"/>
                          <a:cs typeface="Arial"/>
                        </a:rPr>
                        <a:t> </a:t>
                      </a:r>
                      <a:r>
                        <a:rPr sz="1800" dirty="0">
                          <a:solidFill>
                            <a:schemeClr val="accent1"/>
                          </a:solidFill>
                          <a:latin typeface="Arial"/>
                          <a:cs typeface="Arial"/>
                        </a:rPr>
                        <a:t>US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spc="-10" dirty="0">
                          <a:solidFill>
                            <a:schemeClr val="accent1"/>
                          </a:solidFill>
                          <a:latin typeface="Arial"/>
                          <a:cs typeface="Arial"/>
                        </a:rPr>
                        <a:t>1887</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9"/>
                  </a:ext>
                </a:extLst>
              </a:tr>
              <a:tr h="384048">
                <a:tc>
                  <a:txBody>
                    <a:bodyPr/>
                    <a:lstStyle/>
                    <a:p>
                      <a:pPr marL="1268730">
                        <a:lnSpc>
                          <a:spcPct val="100000"/>
                        </a:lnSpc>
                      </a:pPr>
                      <a:r>
                        <a:rPr sz="1800" dirty="0">
                          <a:solidFill>
                            <a:schemeClr val="accent1"/>
                          </a:solidFill>
                          <a:latin typeface="Arial"/>
                          <a:cs typeface="Arial"/>
                        </a:rPr>
                        <a:t>A</a:t>
                      </a:r>
                      <a:r>
                        <a:rPr sz="1800" spc="-10" dirty="0">
                          <a:solidFill>
                            <a:schemeClr val="accent1"/>
                          </a:solidFill>
                          <a:latin typeface="Arial"/>
                          <a:cs typeface="Arial"/>
                        </a:rPr>
                        <a:t>b</a:t>
                      </a:r>
                      <a:r>
                        <a:rPr sz="1800" dirty="0">
                          <a:solidFill>
                            <a:schemeClr val="accent1"/>
                          </a:solidFill>
                          <a:latin typeface="Arial"/>
                          <a:cs typeface="Arial"/>
                        </a:rPr>
                        <a:t>ott</a:t>
                      </a:r>
                      <a:r>
                        <a:rPr sz="1800" spc="5" dirty="0">
                          <a:solidFill>
                            <a:schemeClr val="accent1"/>
                          </a:solidFill>
                          <a:latin typeface="Arial"/>
                          <a:cs typeface="Arial"/>
                        </a:rPr>
                        <a:t> </a:t>
                      </a:r>
                      <a:r>
                        <a:rPr sz="1800" dirty="0">
                          <a:solidFill>
                            <a:schemeClr val="accent1"/>
                          </a:solidFill>
                          <a:latin typeface="Arial"/>
                          <a:cs typeface="Arial"/>
                        </a:rPr>
                        <a:t>L</a:t>
                      </a:r>
                      <a:r>
                        <a:rPr sz="1800" spc="-10" dirty="0">
                          <a:solidFill>
                            <a:schemeClr val="accent1"/>
                          </a:solidFill>
                          <a:latin typeface="Arial"/>
                          <a:cs typeface="Arial"/>
                        </a:rPr>
                        <a:t>a</a:t>
                      </a:r>
                      <a:r>
                        <a:rPr sz="1800" dirty="0">
                          <a:solidFill>
                            <a:schemeClr val="accent1"/>
                          </a:solidFill>
                          <a:latin typeface="Arial"/>
                          <a:cs typeface="Arial"/>
                        </a:rPr>
                        <a:t>b</a:t>
                      </a:r>
                      <a:r>
                        <a:rPr sz="1800" spc="-10" dirty="0">
                          <a:solidFill>
                            <a:schemeClr val="accent1"/>
                          </a:solidFill>
                          <a:latin typeface="Arial"/>
                          <a:cs typeface="Arial"/>
                        </a:rPr>
                        <a:t>o</a:t>
                      </a:r>
                      <a:r>
                        <a:rPr sz="1800" dirty="0">
                          <a:solidFill>
                            <a:schemeClr val="accent1"/>
                          </a:solidFill>
                          <a:latin typeface="Arial"/>
                          <a:cs typeface="Arial"/>
                        </a:rPr>
                        <a:t>rat</a:t>
                      </a:r>
                      <a:r>
                        <a:rPr sz="1800" spc="-10" dirty="0">
                          <a:solidFill>
                            <a:schemeClr val="accent1"/>
                          </a:solidFill>
                          <a:latin typeface="Arial"/>
                          <a:cs typeface="Arial"/>
                        </a:rPr>
                        <a:t>o</a:t>
                      </a:r>
                      <a:r>
                        <a:rPr sz="1800" dirty="0">
                          <a:solidFill>
                            <a:schemeClr val="accent1"/>
                          </a:solidFill>
                          <a:latin typeface="Arial"/>
                          <a:cs typeface="Arial"/>
                        </a:rPr>
                        <a:t>ri</a:t>
                      </a:r>
                      <a:r>
                        <a:rPr sz="1800" spc="-10" dirty="0">
                          <a:solidFill>
                            <a:schemeClr val="accent1"/>
                          </a:solidFill>
                          <a:latin typeface="Arial"/>
                          <a:cs typeface="Arial"/>
                        </a:rPr>
                        <a:t>e</a:t>
                      </a:r>
                      <a:r>
                        <a:rPr sz="1800" dirty="0">
                          <a:solidFill>
                            <a:schemeClr val="accent1"/>
                          </a:solidFill>
                          <a:latin typeface="Arial"/>
                          <a:cs typeface="Arial"/>
                        </a:rPr>
                        <a:t>s,</a:t>
                      </a:r>
                      <a:r>
                        <a:rPr sz="1800" spc="15" dirty="0">
                          <a:solidFill>
                            <a:schemeClr val="accent1"/>
                          </a:solidFill>
                          <a:latin typeface="Arial"/>
                          <a:cs typeface="Arial"/>
                        </a:rPr>
                        <a:t> </a:t>
                      </a:r>
                      <a:r>
                        <a:rPr sz="1800" dirty="0">
                          <a:solidFill>
                            <a:schemeClr val="accent1"/>
                          </a:solidFill>
                          <a:latin typeface="Arial"/>
                          <a:cs typeface="Arial"/>
                        </a:rPr>
                        <a:t>US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spc="-5" dirty="0">
                          <a:solidFill>
                            <a:schemeClr val="accent1"/>
                          </a:solidFill>
                          <a:latin typeface="Arial"/>
                          <a:cs typeface="Arial"/>
                        </a:rPr>
                        <a:t>1888</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10"/>
                  </a:ext>
                </a:extLst>
              </a:tr>
              <a:tr h="384022">
                <a:tc>
                  <a:txBody>
                    <a:bodyPr/>
                    <a:lstStyle/>
                    <a:p>
                      <a:pPr marL="1174115">
                        <a:lnSpc>
                          <a:spcPct val="100000"/>
                        </a:lnSpc>
                      </a:pPr>
                      <a:r>
                        <a:rPr sz="1800" dirty="0">
                          <a:solidFill>
                            <a:schemeClr val="accent1"/>
                          </a:solidFill>
                          <a:latin typeface="Arial"/>
                          <a:cs typeface="Arial"/>
                        </a:rPr>
                        <a:t>Merck &amp; C</a:t>
                      </a:r>
                      <a:r>
                        <a:rPr sz="1800" spc="-10" dirty="0">
                          <a:solidFill>
                            <a:schemeClr val="accent1"/>
                          </a:solidFill>
                          <a:latin typeface="Arial"/>
                          <a:cs typeface="Arial"/>
                        </a:rPr>
                        <a:t>o</a:t>
                      </a:r>
                      <a:r>
                        <a:rPr sz="1800" dirty="0">
                          <a:solidFill>
                            <a:schemeClr val="accent1"/>
                          </a:solidFill>
                          <a:latin typeface="Arial"/>
                          <a:cs typeface="Arial"/>
                        </a:rPr>
                        <a:t>mp</a:t>
                      </a:r>
                      <a:r>
                        <a:rPr sz="1800" spc="-10" dirty="0">
                          <a:solidFill>
                            <a:schemeClr val="accent1"/>
                          </a:solidFill>
                          <a:latin typeface="Arial"/>
                          <a:cs typeface="Arial"/>
                        </a:rPr>
                        <a:t>a</a:t>
                      </a:r>
                      <a:r>
                        <a:rPr sz="1800" dirty="0">
                          <a:solidFill>
                            <a:schemeClr val="accent1"/>
                          </a:solidFill>
                          <a:latin typeface="Arial"/>
                          <a:cs typeface="Arial"/>
                        </a:rPr>
                        <a:t>n</a:t>
                      </a:r>
                      <a:r>
                        <a:rPr sz="1800" spc="-10" dirty="0">
                          <a:solidFill>
                            <a:schemeClr val="accent1"/>
                          </a:solidFill>
                          <a:latin typeface="Arial"/>
                          <a:cs typeface="Arial"/>
                        </a:rPr>
                        <a:t>i</a:t>
                      </a:r>
                      <a:r>
                        <a:rPr sz="1800" dirty="0">
                          <a:solidFill>
                            <a:schemeClr val="accent1"/>
                          </a:solidFill>
                          <a:latin typeface="Arial"/>
                          <a:cs typeface="Arial"/>
                        </a:rPr>
                        <a:t>es,</a:t>
                      </a:r>
                      <a:r>
                        <a:rPr sz="1800" spc="10" dirty="0">
                          <a:solidFill>
                            <a:schemeClr val="accent1"/>
                          </a:solidFill>
                          <a:latin typeface="Arial"/>
                          <a:cs typeface="Arial"/>
                        </a:rPr>
                        <a:t> </a:t>
                      </a:r>
                      <a:r>
                        <a:rPr sz="1800" dirty="0">
                          <a:solidFill>
                            <a:schemeClr val="accent1"/>
                          </a:solidFill>
                          <a:latin typeface="Arial"/>
                          <a:cs typeface="Arial"/>
                        </a:rPr>
                        <a:t>US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spc="-5" dirty="0">
                          <a:solidFill>
                            <a:schemeClr val="accent1"/>
                          </a:solidFill>
                          <a:latin typeface="Arial"/>
                          <a:cs typeface="Arial"/>
                        </a:rPr>
                        <a:t>1891</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11"/>
                  </a:ext>
                </a:extLst>
              </a:tr>
              <a:tr h="384035">
                <a:tc>
                  <a:txBody>
                    <a:bodyPr/>
                    <a:lstStyle/>
                    <a:p>
                      <a:pPr marL="441959">
                        <a:lnSpc>
                          <a:spcPct val="100000"/>
                        </a:lnSpc>
                      </a:pPr>
                      <a:r>
                        <a:rPr sz="1800" spc="-200" dirty="0">
                          <a:solidFill>
                            <a:schemeClr val="accent1"/>
                          </a:solidFill>
                          <a:latin typeface="Arial"/>
                          <a:cs typeface="Arial"/>
                        </a:rPr>
                        <a:t>F</a:t>
                      </a:r>
                      <a:r>
                        <a:rPr sz="1800" dirty="0">
                          <a:solidFill>
                            <a:schemeClr val="accent1"/>
                          </a:solidFill>
                          <a:latin typeface="Arial"/>
                          <a:cs typeface="Arial"/>
                        </a:rPr>
                        <a:t>. </a:t>
                      </a:r>
                      <a:r>
                        <a:rPr sz="1800" spc="-10" dirty="0">
                          <a:solidFill>
                            <a:schemeClr val="accent1"/>
                          </a:solidFill>
                          <a:latin typeface="Arial"/>
                          <a:cs typeface="Arial"/>
                        </a:rPr>
                        <a:t>H</a:t>
                      </a:r>
                      <a:r>
                        <a:rPr sz="1800" dirty="0">
                          <a:solidFill>
                            <a:schemeClr val="accent1"/>
                          </a:solidFill>
                          <a:latin typeface="Arial"/>
                          <a:cs typeface="Arial"/>
                        </a:rPr>
                        <a:t>o</a:t>
                      </a:r>
                      <a:r>
                        <a:rPr sz="1800" spc="-40" dirty="0">
                          <a:solidFill>
                            <a:schemeClr val="accent1"/>
                          </a:solidFill>
                          <a:latin typeface="Arial"/>
                          <a:cs typeface="Arial"/>
                        </a:rPr>
                        <a:t>f</a:t>
                      </a:r>
                      <a:r>
                        <a:rPr sz="1800" dirty="0">
                          <a:solidFill>
                            <a:schemeClr val="accent1"/>
                          </a:solidFill>
                          <a:latin typeface="Arial"/>
                          <a:cs typeface="Arial"/>
                        </a:rPr>
                        <a:t>f</a:t>
                      </a:r>
                      <a:r>
                        <a:rPr sz="1800" spc="5" dirty="0">
                          <a:solidFill>
                            <a:schemeClr val="accent1"/>
                          </a:solidFill>
                          <a:latin typeface="Arial"/>
                          <a:cs typeface="Arial"/>
                        </a:rPr>
                        <a:t>m</a:t>
                      </a:r>
                      <a:r>
                        <a:rPr sz="1800" dirty="0">
                          <a:solidFill>
                            <a:schemeClr val="accent1"/>
                          </a:solidFill>
                          <a:latin typeface="Arial"/>
                          <a:cs typeface="Arial"/>
                        </a:rPr>
                        <a:t>a</a:t>
                      </a:r>
                      <a:r>
                        <a:rPr sz="1800" spc="-10" dirty="0">
                          <a:solidFill>
                            <a:schemeClr val="accent1"/>
                          </a:solidFill>
                          <a:latin typeface="Arial"/>
                          <a:cs typeface="Arial"/>
                        </a:rPr>
                        <a:t>nn</a:t>
                      </a:r>
                      <a:r>
                        <a:rPr sz="1800" dirty="0">
                          <a:solidFill>
                            <a:schemeClr val="accent1"/>
                          </a:solidFill>
                          <a:latin typeface="Arial"/>
                          <a:cs typeface="Arial"/>
                        </a:rPr>
                        <a:t>-La</a:t>
                      </a:r>
                      <a:r>
                        <a:rPr sz="1800" spc="15" dirty="0">
                          <a:solidFill>
                            <a:schemeClr val="accent1"/>
                          </a:solidFill>
                          <a:latin typeface="Arial"/>
                          <a:cs typeface="Arial"/>
                        </a:rPr>
                        <a:t> </a:t>
                      </a:r>
                      <a:r>
                        <a:rPr sz="1800" dirty="0">
                          <a:solidFill>
                            <a:schemeClr val="accent1"/>
                          </a:solidFill>
                          <a:latin typeface="Arial"/>
                          <a:cs typeface="Arial"/>
                        </a:rPr>
                        <a:t>R</a:t>
                      </a:r>
                      <a:r>
                        <a:rPr sz="1800" spc="-10" dirty="0">
                          <a:solidFill>
                            <a:schemeClr val="accent1"/>
                          </a:solidFill>
                          <a:latin typeface="Arial"/>
                          <a:cs typeface="Arial"/>
                        </a:rPr>
                        <a:t>o</a:t>
                      </a:r>
                      <a:r>
                        <a:rPr sz="1800" dirty="0">
                          <a:solidFill>
                            <a:schemeClr val="accent1"/>
                          </a:solidFill>
                          <a:latin typeface="Arial"/>
                          <a:cs typeface="Arial"/>
                        </a:rPr>
                        <a:t>che</a:t>
                      </a:r>
                      <a:r>
                        <a:rPr sz="1800" spc="-90" dirty="0">
                          <a:solidFill>
                            <a:schemeClr val="accent1"/>
                          </a:solidFill>
                          <a:latin typeface="Arial"/>
                          <a:cs typeface="Arial"/>
                        </a:rPr>
                        <a:t> </a:t>
                      </a:r>
                      <a:r>
                        <a:rPr sz="1800" dirty="0">
                          <a:solidFill>
                            <a:schemeClr val="accent1"/>
                          </a:solidFill>
                          <a:latin typeface="Arial"/>
                          <a:cs typeface="Arial"/>
                        </a:rPr>
                        <a:t>AG,</a:t>
                      </a:r>
                      <a:r>
                        <a:rPr sz="1800" spc="-5" dirty="0">
                          <a:solidFill>
                            <a:schemeClr val="accent1"/>
                          </a:solidFill>
                          <a:latin typeface="Arial"/>
                          <a:cs typeface="Arial"/>
                        </a:rPr>
                        <a:t> </a:t>
                      </a:r>
                      <a:r>
                        <a:rPr sz="1800" dirty="0">
                          <a:solidFill>
                            <a:schemeClr val="accent1"/>
                          </a:solidFill>
                          <a:latin typeface="Arial"/>
                          <a:cs typeface="Arial"/>
                        </a:rPr>
                        <a:t>S</a:t>
                      </a:r>
                      <a:r>
                        <a:rPr sz="1800" spc="-40" dirty="0">
                          <a:solidFill>
                            <a:schemeClr val="accent1"/>
                          </a:solidFill>
                          <a:latin typeface="Arial"/>
                          <a:cs typeface="Arial"/>
                        </a:rPr>
                        <a:t>w</a:t>
                      </a:r>
                      <a:r>
                        <a:rPr sz="1800" dirty="0">
                          <a:solidFill>
                            <a:schemeClr val="accent1"/>
                          </a:solidFill>
                          <a:latin typeface="Arial"/>
                          <a:cs typeface="Arial"/>
                        </a:rPr>
                        <a:t>itzer</a:t>
                      </a:r>
                      <a:r>
                        <a:rPr sz="1800" spc="-10" dirty="0">
                          <a:solidFill>
                            <a:schemeClr val="accent1"/>
                          </a:solidFill>
                          <a:latin typeface="Arial"/>
                          <a:cs typeface="Arial"/>
                        </a:rPr>
                        <a:t>l</a:t>
                      </a:r>
                      <a:r>
                        <a:rPr sz="1800" dirty="0">
                          <a:solidFill>
                            <a:schemeClr val="accent1"/>
                          </a:solidFill>
                          <a:latin typeface="Arial"/>
                          <a:cs typeface="Arial"/>
                        </a:rPr>
                        <a:t>a</a:t>
                      </a:r>
                      <a:r>
                        <a:rPr sz="1800" spc="-10" dirty="0">
                          <a:solidFill>
                            <a:schemeClr val="accent1"/>
                          </a:solidFill>
                          <a:latin typeface="Arial"/>
                          <a:cs typeface="Arial"/>
                        </a:rPr>
                        <a:t>n</a:t>
                      </a:r>
                      <a:r>
                        <a:rPr sz="1800" dirty="0">
                          <a:solidFill>
                            <a:schemeClr val="accent1"/>
                          </a:solidFill>
                          <a:latin typeface="Arial"/>
                          <a:cs typeface="Arial"/>
                        </a:rPr>
                        <a:t>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spc="-5" dirty="0">
                          <a:solidFill>
                            <a:schemeClr val="accent1"/>
                          </a:solidFill>
                          <a:latin typeface="Arial"/>
                          <a:cs typeface="Arial"/>
                        </a:rPr>
                        <a:t>1896</a:t>
                      </a:r>
                      <a:endParaRPr sz="1800" dirty="0">
                        <a:solidFill>
                          <a:schemeClr val="accent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7879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934200" cy="4114800"/>
          </a:xfrm>
        </p:spPr>
        <p:txBody>
          <a:bodyPr/>
          <a:lstStyle/>
          <a:p>
            <a:r>
              <a:rPr lang="en-US" dirty="0" smtClean="0"/>
              <a:t>HE Merck</a:t>
            </a:r>
          </a:p>
          <a:p>
            <a:pPr lvl="1"/>
            <a:r>
              <a:rPr lang="en-US" dirty="0" smtClean="0"/>
              <a:t>1827</a:t>
            </a:r>
          </a:p>
          <a:p>
            <a:pPr lvl="1"/>
            <a:r>
              <a:rPr lang="en-US" dirty="0" smtClean="0"/>
              <a:t>Began manufacturing and selling various alkaloids in Germany</a:t>
            </a:r>
          </a:p>
          <a:p>
            <a:pPr lvl="1"/>
            <a:r>
              <a:rPr lang="en-US" dirty="0" smtClean="0"/>
              <a:t>Later opened a pharmaceutical plant in the US in 1891</a:t>
            </a:r>
          </a:p>
          <a:p>
            <a:pPr marL="299085" marR="5080" indent="-286385">
              <a:buFont typeface="Arial"/>
              <a:buChar char="•"/>
              <a:tabLst>
                <a:tab pos="299720" algn="l"/>
              </a:tabLst>
            </a:pPr>
            <a:endParaRPr lang="en-US" sz="1800" dirty="0">
              <a:latin typeface="Arial"/>
              <a:cs typeface="Arial"/>
            </a:endParaRPr>
          </a:p>
          <a:p>
            <a:pPr lvl="1"/>
            <a:endParaRPr lang="en-US" dirty="0" smtClean="0"/>
          </a:p>
        </p:txBody>
      </p:sp>
    </p:spTree>
    <p:extLst>
      <p:ext uri="{BB962C8B-B14F-4D97-AF65-F5344CB8AC3E}">
        <p14:creationId xmlns:p14="http://schemas.microsoft.com/office/powerpoint/2010/main" val="1428868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019800" cy="4114800"/>
          </a:xfrm>
        </p:spPr>
        <p:txBody>
          <a:bodyPr/>
          <a:lstStyle/>
          <a:p>
            <a:r>
              <a:rPr lang="en-US" dirty="0" smtClean="0"/>
              <a:t>Friedrich Bayer</a:t>
            </a:r>
          </a:p>
          <a:p>
            <a:pPr lvl="1"/>
            <a:r>
              <a:rPr lang="en-US" dirty="0" smtClean="0"/>
              <a:t>1825-1880</a:t>
            </a:r>
          </a:p>
          <a:p>
            <a:pPr lvl="1"/>
            <a:r>
              <a:rPr lang="en-US" dirty="0" smtClean="0"/>
              <a:t>1863:  Founded Bayer AG in Germany</a:t>
            </a:r>
          </a:p>
          <a:p>
            <a:pPr lvl="2"/>
            <a:r>
              <a:rPr lang="en-US" dirty="0" smtClean="0"/>
              <a:t>Began as a dyestuff factory</a:t>
            </a:r>
          </a:p>
          <a:p>
            <a:pPr marL="299085" marR="5080" indent="-286385">
              <a:buFont typeface="Arial"/>
              <a:buChar char="•"/>
              <a:tabLst>
                <a:tab pos="299720" algn="l"/>
              </a:tabLst>
            </a:pPr>
            <a:endParaRPr lang="en-US" sz="1800" dirty="0">
              <a:latin typeface="Arial"/>
              <a:cs typeface="Arial"/>
            </a:endParaRPr>
          </a:p>
          <a:p>
            <a:pPr marL="299085" marR="5080" indent="-286385">
              <a:buFont typeface="Arial"/>
              <a:buChar char="•"/>
              <a:tabLst>
                <a:tab pos="299720" algn="l"/>
              </a:tabLst>
            </a:pPr>
            <a:endParaRPr lang="en-US" sz="1800" dirty="0">
              <a:latin typeface="Arial"/>
              <a:cs typeface="Arial"/>
            </a:endParaRPr>
          </a:p>
          <a:p>
            <a:pPr lvl="1"/>
            <a:endParaRPr lang="en-US" dirty="0" smtClean="0"/>
          </a:p>
        </p:txBody>
      </p:sp>
      <p:pic>
        <p:nvPicPr>
          <p:cNvPr id="3075" name="Picture 3" descr="https://upload.wikimedia.org/wikipedia/commons/2/27/Friedrich_b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067" y="210960"/>
            <a:ext cx="2037433" cy="253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94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5105400" cy="4114800"/>
          </a:xfrm>
        </p:spPr>
        <p:txBody>
          <a:bodyPr/>
          <a:lstStyle/>
          <a:p>
            <a:pPr lvl="1"/>
            <a:r>
              <a:rPr lang="en-US" dirty="0" smtClean="0"/>
              <a:t>1897:  Bayer chemists synthesized pure acetyl salicylic acid</a:t>
            </a:r>
          </a:p>
          <a:p>
            <a:pPr lvl="2"/>
            <a:r>
              <a:rPr lang="en-US" dirty="0" smtClean="0"/>
              <a:t>Had previously been synthesized in an impure form by French chemist </a:t>
            </a:r>
            <a:r>
              <a:rPr lang="en-US" dirty="0">
                <a:cs typeface="Arial"/>
              </a:rPr>
              <a:t>Fréd</a:t>
            </a:r>
            <a:r>
              <a:rPr lang="en-US" spc="-10" dirty="0">
                <a:cs typeface="Arial"/>
              </a:rPr>
              <a:t>é</a:t>
            </a:r>
            <a:r>
              <a:rPr lang="en-US" dirty="0">
                <a:cs typeface="Arial"/>
              </a:rPr>
              <a:t>ric</a:t>
            </a:r>
            <a:r>
              <a:rPr lang="en-US" spc="15" dirty="0">
                <a:cs typeface="Arial"/>
              </a:rPr>
              <a:t> </a:t>
            </a:r>
            <a:r>
              <a:rPr lang="en-US" dirty="0">
                <a:cs typeface="Arial"/>
              </a:rPr>
              <a:t>Ger</a:t>
            </a:r>
            <a:r>
              <a:rPr lang="en-US" spc="-10" dirty="0">
                <a:cs typeface="Arial"/>
              </a:rPr>
              <a:t>h</a:t>
            </a:r>
            <a:r>
              <a:rPr lang="en-US" dirty="0">
                <a:cs typeface="Arial"/>
              </a:rPr>
              <a:t>ar</a:t>
            </a:r>
            <a:r>
              <a:rPr lang="en-US" spc="-10" dirty="0">
                <a:cs typeface="Arial"/>
              </a:rPr>
              <a:t>d</a:t>
            </a:r>
            <a:r>
              <a:rPr lang="en-US" dirty="0">
                <a:cs typeface="Arial"/>
              </a:rPr>
              <a:t>t</a:t>
            </a:r>
            <a:r>
              <a:rPr lang="en-US" spc="5" dirty="0">
                <a:cs typeface="Arial"/>
              </a:rPr>
              <a:t> </a:t>
            </a:r>
            <a:r>
              <a:rPr lang="en-US" spc="5" dirty="0" smtClean="0">
                <a:cs typeface="Arial"/>
              </a:rPr>
              <a:t>(1816-1856)</a:t>
            </a:r>
            <a:endParaRPr lang="en-US" dirty="0" smtClean="0"/>
          </a:p>
          <a:p>
            <a:pPr lvl="1"/>
            <a:r>
              <a:rPr lang="en-US" dirty="0" smtClean="0"/>
              <a:t>1899:  filed aspirin trademark worldwide</a:t>
            </a:r>
          </a:p>
          <a:p>
            <a:pPr marL="299085" marR="5080" indent="-286385">
              <a:buFont typeface="Arial"/>
              <a:buChar char="•"/>
              <a:tabLst>
                <a:tab pos="299720" algn="l"/>
              </a:tabLst>
            </a:pPr>
            <a:endParaRPr lang="en-US" sz="1800" dirty="0">
              <a:latin typeface="Arial"/>
              <a:cs typeface="Arial"/>
            </a:endParaRPr>
          </a:p>
          <a:p>
            <a:pPr marL="299085" marR="5080" indent="-286385">
              <a:buFont typeface="Arial"/>
              <a:buChar char="•"/>
              <a:tabLst>
                <a:tab pos="299720" algn="l"/>
              </a:tabLst>
            </a:pPr>
            <a:endParaRPr lang="en-US" sz="1800" dirty="0">
              <a:latin typeface="Arial"/>
              <a:cs typeface="Arial"/>
            </a:endParaRPr>
          </a:p>
          <a:p>
            <a:pPr lvl="1"/>
            <a:endParaRPr lang="en-US" dirty="0" smtClean="0"/>
          </a:p>
        </p:txBody>
      </p:sp>
      <p:sp>
        <p:nvSpPr>
          <p:cNvPr id="4" name="object 7"/>
          <p:cNvSpPr/>
          <p:nvPr/>
        </p:nvSpPr>
        <p:spPr>
          <a:xfrm>
            <a:off x="7288390" y="1905000"/>
            <a:ext cx="1354214" cy="1828800"/>
          </a:xfrm>
          <a:prstGeom prst="rect">
            <a:avLst/>
          </a:prstGeom>
          <a:blipFill>
            <a:blip r:embed="rId3" cstate="print"/>
            <a:stretch>
              <a:fillRect/>
            </a:stretch>
          </a:blipFill>
        </p:spPr>
        <p:txBody>
          <a:bodyPr wrap="square" lIns="0" tIns="0" rIns="0" bIns="0" rtlCol="0"/>
          <a:lstStyle/>
          <a:p>
            <a:endParaRPr dirty="0"/>
          </a:p>
        </p:txBody>
      </p:sp>
      <p:sp>
        <p:nvSpPr>
          <p:cNvPr id="5" name="object 9"/>
          <p:cNvSpPr/>
          <p:nvPr/>
        </p:nvSpPr>
        <p:spPr>
          <a:xfrm>
            <a:off x="7288389" y="4368575"/>
            <a:ext cx="1365503" cy="167944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81531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905000" y="1905000"/>
            <a:ext cx="6934200" cy="4114800"/>
          </a:xfrm>
        </p:spPr>
        <p:txBody>
          <a:bodyPr/>
          <a:lstStyle/>
          <a:p>
            <a:r>
              <a:rPr lang="en-US" dirty="0" smtClean="0"/>
              <a:t>Thomas Beecham</a:t>
            </a:r>
          </a:p>
          <a:p>
            <a:pPr lvl="1"/>
            <a:r>
              <a:rPr lang="en-US" dirty="0" smtClean="0"/>
              <a:t>1820-1907</a:t>
            </a:r>
          </a:p>
          <a:p>
            <a:pPr lvl="1"/>
            <a:r>
              <a:rPr lang="en-US" dirty="0" smtClean="0"/>
              <a:t>1842:  marketed Beecham’s Pills (laxative)</a:t>
            </a:r>
          </a:p>
          <a:p>
            <a:pPr lvl="2"/>
            <a:r>
              <a:rPr lang="en-US" dirty="0" smtClean="0"/>
              <a:t>Contained aloe, ginger and soap with some minor ingredients</a:t>
            </a:r>
          </a:p>
          <a:p>
            <a:pPr lvl="1"/>
            <a:r>
              <a:rPr lang="en-US" dirty="0" smtClean="0"/>
              <a:t>1859:  Beecham’s opened first factory for rapid production in Lancashire, England</a:t>
            </a:r>
          </a:p>
          <a:p>
            <a:pPr lvl="2"/>
            <a:r>
              <a:rPr lang="en-US" dirty="0" smtClean="0"/>
              <a:t>Mergers </a:t>
            </a:r>
            <a:r>
              <a:rPr lang="en-US" dirty="0" smtClean="0">
                <a:sym typeface="Wingdings" panose="05000000000000000000" pitchFamily="2" charset="2"/>
              </a:rPr>
              <a:t></a:t>
            </a:r>
            <a:r>
              <a:rPr lang="en-US" dirty="0" smtClean="0"/>
              <a:t> SmithKline Beecham </a:t>
            </a:r>
            <a:r>
              <a:rPr lang="en-US" dirty="0" smtClean="0">
                <a:sym typeface="Wingdings" panose="05000000000000000000" pitchFamily="2" charset="2"/>
              </a:rPr>
              <a:t></a:t>
            </a:r>
            <a:r>
              <a:rPr lang="en-US" dirty="0" smtClean="0"/>
              <a:t>  GlaxoSmithKline</a:t>
            </a:r>
          </a:p>
        </p:txBody>
      </p:sp>
      <p:sp>
        <p:nvSpPr>
          <p:cNvPr id="6" name="object 6"/>
          <p:cNvSpPr/>
          <p:nvPr/>
        </p:nvSpPr>
        <p:spPr>
          <a:xfrm>
            <a:off x="6477000" y="320040"/>
            <a:ext cx="2546604" cy="143256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47978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r>
              <a:rPr lang="en-US" baseline="30000" dirty="0" smtClean="0"/>
              <a:t>th</a:t>
            </a:r>
            <a:r>
              <a:rPr lang="en-US" dirty="0" smtClean="0"/>
              <a:t> and 18</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828800" y="1905000"/>
            <a:ext cx="7010400" cy="4114800"/>
          </a:xfrm>
        </p:spPr>
        <p:txBody>
          <a:bodyPr/>
          <a:lstStyle/>
          <a:p>
            <a:r>
              <a:rPr lang="en-US" dirty="0"/>
              <a:t>Robert Boyle (father of modern chemistry</a:t>
            </a:r>
            <a:r>
              <a:rPr lang="en-US" dirty="0" smtClean="0"/>
              <a:t>) and Ambrosius </a:t>
            </a:r>
            <a:r>
              <a:rPr lang="en-US" dirty="0"/>
              <a:t>Gotfried Hanckwitz (Godfrey)</a:t>
            </a:r>
          </a:p>
          <a:p>
            <a:pPr lvl="1"/>
            <a:r>
              <a:rPr lang="en-US" dirty="0" smtClean="0"/>
              <a:t>Built chemist’s shop with laboratory in London </a:t>
            </a:r>
          </a:p>
          <a:p>
            <a:pPr lvl="1"/>
            <a:r>
              <a:rPr lang="en-US" dirty="0" smtClean="0"/>
              <a:t>Godfrey later transformed shop into world’s leading producer of phosphorus</a:t>
            </a:r>
          </a:p>
          <a:p>
            <a:pPr lvl="1"/>
            <a:r>
              <a:rPr lang="en-US" dirty="0" smtClean="0"/>
              <a:t>Also prepared several chemicals and </a:t>
            </a:r>
            <a:r>
              <a:rPr lang="en-US" dirty="0"/>
              <a:t>G</a:t>
            </a:r>
            <a:r>
              <a:rPr lang="en-US" dirty="0" smtClean="0"/>
              <a:t>alenicals</a:t>
            </a:r>
            <a:endParaRPr lang="en-US" dirty="0" smtClean="0"/>
          </a:p>
        </p:txBody>
      </p:sp>
    </p:spTree>
    <p:extLst>
      <p:ext uri="{BB962C8B-B14F-4D97-AF65-F5344CB8AC3E}">
        <p14:creationId xmlns:p14="http://schemas.microsoft.com/office/powerpoint/2010/main" val="356848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Philadelphia:  Birthplace of American Pharmaceutical Industry</a:t>
            </a:r>
            <a:endParaRPr lang="en-US" sz="4000" dirty="0"/>
          </a:p>
        </p:txBody>
      </p:sp>
      <p:sp>
        <p:nvSpPr>
          <p:cNvPr id="3" name="Content Placeholder 2"/>
          <p:cNvSpPr>
            <a:spLocks noGrp="1"/>
          </p:cNvSpPr>
          <p:nvPr>
            <p:ph idx="1"/>
          </p:nvPr>
        </p:nvSpPr>
        <p:spPr>
          <a:xfrm>
            <a:off x="1905000" y="1905000"/>
            <a:ext cx="6934200" cy="4114800"/>
          </a:xfrm>
        </p:spPr>
        <p:txBody>
          <a:bodyPr/>
          <a:lstStyle/>
          <a:p>
            <a:r>
              <a:rPr lang="en-US" dirty="0"/>
              <a:t>1823:  Rosengarten &amp; Sons produced and sold quinine in Philadelphia</a:t>
            </a:r>
          </a:p>
          <a:p>
            <a:pPr lvl="1"/>
            <a:r>
              <a:rPr lang="en-US" dirty="0"/>
              <a:t>Also produced morphine salts and other </a:t>
            </a:r>
            <a:r>
              <a:rPr lang="en-US" dirty="0" smtClean="0"/>
              <a:t>alkaloids</a:t>
            </a:r>
          </a:p>
          <a:p>
            <a:r>
              <a:rPr lang="en-US" dirty="0" smtClean="0"/>
              <a:t>1826:  Samuel Wetherill began manufacturing various chemicals and alkaloids</a:t>
            </a:r>
          </a:p>
          <a:p>
            <a:endParaRPr lang="en-US" dirty="0" smtClean="0"/>
          </a:p>
        </p:txBody>
      </p:sp>
    </p:spTree>
    <p:extLst>
      <p:ext uri="{BB962C8B-B14F-4D97-AF65-F5344CB8AC3E}">
        <p14:creationId xmlns:p14="http://schemas.microsoft.com/office/powerpoint/2010/main" val="231466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Philadelphia:  Birthplace of American Pharmaceutical Industry</a:t>
            </a:r>
            <a:endParaRPr lang="en-US" sz="4000" dirty="0"/>
          </a:p>
        </p:txBody>
      </p:sp>
      <p:sp>
        <p:nvSpPr>
          <p:cNvPr id="3" name="Content Placeholder 2"/>
          <p:cNvSpPr>
            <a:spLocks noGrp="1"/>
          </p:cNvSpPr>
          <p:nvPr>
            <p:ph idx="1"/>
          </p:nvPr>
        </p:nvSpPr>
        <p:spPr>
          <a:xfrm>
            <a:off x="1905000" y="1905000"/>
            <a:ext cx="6934200" cy="4114800"/>
          </a:xfrm>
        </p:spPr>
        <p:txBody>
          <a:bodyPr/>
          <a:lstStyle/>
          <a:p>
            <a:r>
              <a:rPr lang="en-US" dirty="0" smtClean="0"/>
              <a:t>1841:  John K. Smith established a pharmaceutical factory with his accountant, Mahlon Kline</a:t>
            </a:r>
          </a:p>
          <a:p>
            <a:r>
              <a:rPr lang="en-US" dirty="0" smtClean="0"/>
              <a:t>1856:  William Warner invented and began manufacturing the sugar-coated pill</a:t>
            </a:r>
          </a:p>
          <a:p>
            <a:endParaRPr lang="en-US" dirty="0" smtClean="0"/>
          </a:p>
        </p:txBody>
      </p:sp>
    </p:spTree>
    <p:extLst>
      <p:ext uri="{BB962C8B-B14F-4D97-AF65-F5344CB8AC3E}">
        <p14:creationId xmlns:p14="http://schemas.microsoft.com/office/powerpoint/2010/main" val="3222839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Philadelphia:  Birthplace of American Pharmaceutical Industry</a:t>
            </a:r>
            <a:endParaRPr lang="en-US" sz="4000" dirty="0"/>
          </a:p>
        </p:txBody>
      </p:sp>
      <p:sp>
        <p:nvSpPr>
          <p:cNvPr id="3" name="Content Placeholder 2"/>
          <p:cNvSpPr>
            <a:spLocks noGrp="1"/>
          </p:cNvSpPr>
          <p:nvPr>
            <p:ph idx="1"/>
          </p:nvPr>
        </p:nvSpPr>
        <p:spPr>
          <a:xfrm>
            <a:off x="1905000" y="1905000"/>
            <a:ext cx="6096000" cy="4114800"/>
          </a:xfrm>
        </p:spPr>
        <p:txBody>
          <a:bodyPr/>
          <a:lstStyle/>
          <a:p>
            <a:r>
              <a:rPr lang="en-US" dirty="0" smtClean="0"/>
              <a:t>1860:  John (1834–1907) and Frank Wyeth found Wyeth and Brother</a:t>
            </a:r>
          </a:p>
          <a:p>
            <a:pPr lvl="1"/>
            <a:r>
              <a:rPr lang="en-US" dirty="0" smtClean="0">
                <a:sym typeface="Wingdings" panose="05000000000000000000" pitchFamily="2" charset="2"/>
              </a:rPr>
              <a:t>1872:  Henry Bowers developed first rotary compressed tablet machine in US</a:t>
            </a:r>
          </a:p>
          <a:p>
            <a:pPr lvl="1"/>
            <a:r>
              <a:rPr lang="en-US" dirty="0" smtClean="0">
                <a:sym typeface="Wingdings" panose="05000000000000000000" pitchFamily="2" charset="2"/>
              </a:rPr>
              <a:t>Name changes over time:  American </a:t>
            </a:r>
            <a:r>
              <a:rPr lang="en-US" dirty="0">
                <a:sym typeface="Wingdings" panose="05000000000000000000" pitchFamily="2" charset="2"/>
              </a:rPr>
              <a:t>Home Products  Wyeth  acquired by Pfizer in 2009</a:t>
            </a:r>
          </a:p>
          <a:p>
            <a:pPr lvl="1"/>
            <a:endParaRPr lang="en-US" sz="1850" dirty="0">
              <a:cs typeface="Times New Roman"/>
            </a:endParaRPr>
          </a:p>
          <a:p>
            <a:pPr marL="299085" marR="224790" indent="-286385">
              <a:buFont typeface="Arial"/>
              <a:buChar char="•"/>
              <a:tabLst>
                <a:tab pos="299720" algn="l"/>
              </a:tabLst>
            </a:pPr>
            <a:r>
              <a:rPr lang="en-US" sz="1800" dirty="0" smtClean="0">
                <a:latin typeface="Arial"/>
                <a:cs typeface="Arial"/>
              </a:rPr>
              <a:t>.</a:t>
            </a:r>
            <a:endParaRPr lang="en-US" sz="1800" dirty="0">
              <a:latin typeface="Arial"/>
              <a:cs typeface="Arial"/>
            </a:endParaRPr>
          </a:p>
        </p:txBody>
      </p:sp>
      <p:sp>
        <p:nvSpPr>
          <p:cNvPr id="4" name="object 4"/>
          <p:cNvSpPr/>
          <p:nvPr/>
        </p:nvSpPr>
        <p:spPr>
          <a:xfrm>
            <a:off x="7676444" y="2057400"/>
            <a:ext cx="1447800" cy="263042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30786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Expansion of US</a:t>
            </a:r>
            <a:r>
              <a:rPr lang="en-US" sz="4000" spc="5" dirty="0" smtClean="0"/>
              <a:t> </a:t>
            </a:r>
            <a:r>
              <a:rPr lang="en-US" sz="4000" dirty="0"/>
              <a:t>Pharmaceut</a:t>
            </a:r>
            <a:r>
              <a:rPr lang="en-US" sz="4000" spc="-10" dirty="0"/>
              <a:t>i</a:t>
            </a:r>
            <a:r>
              <a:rPr lang="en-US" sz="4000" dirty="0"/>
              <a:t>cal</a:t>
            </a:r>
            <a:r>
              <a:rPr lang="en-US" sz="4000" spc="-25" dirty="0"/>
              <a:t> </a:t>
            </a:r>
            <a:r>
              <a:rPr lang="en-US" sz="4000" dirty="0"/>
              <a:t>Industry</a:t>
            </a:r>
            <a:r>
              <a:rPr lang="en-US" sz="4000" spc="10" dirty="0"/>
              <a:t> </a:t>
            </a:r>
            <a:r>
              <a:rPr lang="en-US" sz="4000" dirty="0"/>
              <a:t>in the 1</a:t>
            </a:r>
            <a:r>
              <a:rPr lang="en-US" sz="4000" spc="15" dirty="0"/>
              <a:t>9</a:t>
            </a:r>
            <a:r>
              <a:rPr lang="en-US" sz="4000" baseline="25000" dirty="0"/>
              <a:t>th</a:t>
            </a:r>
            <a:r>
              <a:rPr lang="en-US" sz="4000" spc="382" baseline="25000" dirty="0"/>
              <a:t> </a:t>
            </a:r>
            <a:r>
              <a:rPr lang="en-US" sz="4000" dirty="0"/>
              <a:t>Ce</a:t>
            </a:r>
            <a:r>
              <a:rPr lang="en-US" sz="4000" spc="5" dirty="0"/>
              <a:t>n</a:t>
            </a:r>
            <a:r>
              <a:rPr lang="en-US" sz="4000" dirty="0"/>
              <a:t>tury</a:t>
            </a:r>
          </a:p>
        </p:txBody>
      </p:sp>
      <p:sp>
        <p:nvSpPr>
          <p:cNvPr id="3" name="Content Placeholder 2"/>
          <p:cNvSpPr>
            <a:spLocks noGrp="1"/>
          </p:cNvSpPr>
          <p:nvPr>
            <p:ph idx="1"/>
          </p:nvPr>
        </p:nvSpPr>
        <p:spPr>
          <a:xfrm>
            <a:off x="1905000" y="1905000"/>
            <a:ext cx="6934200" cy="4114800"/>
          </a:xfrm>
        </p:spPr>
        <p:txBody>
          <a:bodyPr/>
          <a:lstStyle/>
          <a:p>
            <a:r>
              <a:rPr lang="en-US" dirty="0" smtClean="0"/>
              <a:t>1849:  Pfizer founded in New York City</a:t>
            </a:r>
          </a:p>
          <a:p>
            <a:pPr lvl="1"/>
            <a:r>
              <a:rPr lang="en-US" dirty="0" smtClean="0"/>
              <a:t>Charles Pfizer and Charles F. Erhart </a:t>
            </a:r>
          </a:p>
          <a:p>
            <a:pPr lvl="1"/>
            <a:r>
              <a:rPr lang="en-US" dirty="0" smtClean="0"/>
              <a:t>First product:  palatable form of santonin (antiparasitic)</a:t>
            </a:r>
          </a:p>
          <a:p>
            <a:pPr marL="299085" marR="224790" indent="-286385">
              <a:buFont typeface="Arial"/>
              <a:buChar char="•"/>
              <a:tabLst>
                <a:tab pos="299720" algn="l"/>
              </a:tabLst>
            </a:pPr>
            <a:endParaRPr lang="en-US" sz="1800" dirty="0">
              <a:latin typeface="Arial"/>
              <a:cs typeface="Arial"/>
            </a:endParaRPr>
          </a:p>
        </p:txBody>
      </p:sp>
    </p:spTree>
    <p:extLst>
      <p:ext uri="{BB962C8B-B14F-4D97-AF65-F5344CB8AC3E}">
        <p14:creationId xmlns:p14="http://schemas.microsoft.com/office/powerpoint/2010/main" val="2671078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Expansion of US</a:t>
            </a:r>
            <a:r>
              <a:rPr lang="en-US" sz="4000" spc="5" dirty="0" smtClean="0"/>
              <a:t> </a:t>
            </a:r>
            <a:r>
              <a:rPr lang="en-US" sz="4000" dirty="0"/>
              <a:t>Pharmaceut</a:t>
            </a:r>
            <a:r>
              <a:rPr lang="en-US" sz="4000" spc="-10" dirty="0"/>
              <a:t>i</a:t>
            </a:r>
            <a:r>
              <a:rPr lang="en-US" sz="4000" dirty="0"/>
              <a:t>cal</a:t>
            </a:r>
            <a:r>
              <a:rPr lang="en-US" sz="4000" spc="-25" dirty="0"/>
              <a:t> </a:t>
            </a:r>
            <a:r>
              <a:rPr lang="en-US" sz="4000" dirty="0"/>
              <a:t>Industry</a:t>
            </a:r>
            <a:r>
              <a:rPr lang="en-US" sz="4000" spc="10" dirty="0"/>
              <a:t> </a:t>
            </a:r>
            <a:r>
              <a:rPr lang="en-US" sz="4000" dirty="0"/>
              <a:t>in the 1</a:t>
            </a:r>
            <a:r>
              <a:rPr lang="en-US" sz="4000" spc="15" dirty="0"/>
              <a:t>9</a:t>
            </a:r>
            <a:r>
              <a:rPr lang="en-US" sz="4000" baseline="25000" dirty="0"/>
              <a:t>th</a:t>
            </a:r>
            <a:r>
              <a:rPr lang="en-US" sz="4000" spc="382" baseline="25000" dirty="0"/>
              <a:t> </a:t>
            </a:r>
            <a:r>
              <a:rPr lang="en-US" sz="4000" dirty="0"/>
              <a:t>Ce</a:t>
            </a:r>
            <a:r>
              <a:rPr lang="en-US" sz="4000" spc="5" dirty="0"/>
              <a:t>n</a:t>
            </a:r>
            <a:r>
              <a:rPr lang="en-US" sz="4000" dirty="0"/>
              <a:t>tury</a:t>
            </a:r>
          </a:p>
        </p:txBody>
      </p:sp>
      <p:sp>
        <p:nvSpPr>
          <p:cNvPr id="3" name="Content Placeholder 2"/>
          <p:cNvSpPr>
            <a:spLocks noGrp="1"/>
          </p:cNvSpPr>
          <p:nvPr>
            <p:ph idx="1"/>
          </p:nvPr>
        </p:nvSpPr>
        <p:spPr>
          <a:xfrm>
            <a:off x="1905000" y="1905000"/>
            <a:ext cx="6934200" cy="4114800"/>
          </a:xfrm>
        </p:spPr>
        <p:txBody>
          <a:bodyPr/>
          <a:lstStyle/>
          <a:p>
            <a:r>
              <a:rPr lang="en-US" dirty="0" smtClean="0"/>
              <a:t>1855:  Frederick Stearns and Company established in Detroit</a:t>
            </a:r>
          </a:p>
          <a:p>
            <a:pPr lvl="1"/>
            <a:r>
              <a:rPr lang="en-US" dirty="0" smtClean="0"/>
              <a:t>Specialized in fluid extracts</a:t>
            </a:r>
          </a:p>
          <a:p>
            <a:pPr lvl="1"/>
            <a:r>
              <a:rPr lang="en-US" dirty="0" smtClean="0"/>
              <a:t>Stated listing the names of the ingredients in the preparations before it was required by the Pure Food and Drug Act of 1906</a:t>
            </a:r>
          </a:p>
          <a:p>
            <a:pPr marL="299085" marR="224790" indent="-286385">
              <a:buFont typeface="Arial"/>
              <a:buChar char="•"/>
              <a:tabLst>
                <a:tab pos="299720" algn="l"/>
              </a:tabLst>
            </a:pPr>
            <a:endParaRPr lang="en-US" sz="1800" dirty="0">
              <a:latin typeface="Arial"/>
              <a:cs typeface="Arial"/>
            </a:endParaRPr>
          </a:p>
        </p:txBody>
      </p:sp>
    </p:spTree>
    <p:extLst>
      <p:ext uri="{BB962C8B-B14F-4D97-AF65-F5344CB8AC3E}">
        <p14:creationId xmlns:p14="http://schemas.microsoft.com/office/powerpoint/2010/main" val="3651803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Role of War on the Pharmaceutical Industry</a:t>
            </a:r>
          </a:p>
        </p:txBody>
      </p:sp>
      <p:sp>
        <p:nvSpPr>
          <p:cNvPr id="3" name="Content Placeholder 2"/>
          <p:cNvSpPr>
            <a:spLocks noGrp="1"/>
          </p:cNvSpPr>
          <p:nvPr>
            <p:ph idx="1"/>
          </p:nvPr>
        </p:nvSpPr>
        <p:spPr>
          <a:xfrm>
            <a:off x="1828800" y="1752600"/>
            <a:ext cx="6934200" cy="4114800"/>
          </a:xfrm>
        </p:spPr>
        <p:txBody>
          <a:bodyPr/>
          <a:lstStyle/>
          <a:p>
            <a:r>
              <a:rPr lang="en-US" dirty="0" smtClean="0"/>
              <a:t>Accentuated need for mass production of good-quality pharmaceuticals</a:t>
            </a:r>
          </a:p>
          <a:p>
            <a:r>
              <a:rPr lang="en-US" dirty="0" smtClean="0"/>
              <a:t>1846-1848:  Mexican American War</a:t>
            </a:r>
          </a:p>
          <a:p>
            <a:pPr lvl="1"/>
            <a:r>
              <a:rPr lang="en-US" dirty="0" smtClean="0"/>
              <a:t>Resulted in significantly higher casualties off the battlefield</a:t>
            </a:r>
          </a:p>
          <a:p>
            <a:pPr lvl="2"/>
            <a:r>
              <a:rPr lang="en-US" dirty="0" smtClean="0"/>
              <a:t>In part caused by import of fake or adulterated drugs</a:t>
            </a:r>
          </a:p>
          <a:p>
            <a:pPr lvl="2"/>
            <a:r>
              <a:rPr lang="en-US" dirty="0" smtClean="0"/>
              <a:t>Led to passage of first pharmaceutical regulation, the 1848  Drug Import Law </a:t>
            </a:r>
          </a:p>
          <a:p>
            <a:pPr lvl="1"/>
            <a:endParaRPr lang="en-US" sz="1850" dirty="0">
              <a:cs typeface="Times New Roman"/>
            </a:endParaRPr>
          </a:p>
          <a:p>
            <a:pPr marL="607060" marR="568325" indent="-286385">
              <a:buFont typeface="Arial"/>
              <a:buChar char="•"/>
              <a:tabLst>
                <a:tab pos="607695" algn="l"/>
              </a:tabLst>
            </a:pPr>
            <a:r>
              <a:rPr lang="en-US" sz="1800" dirty="0" smtClean="0">
                <a:latin typeface="Arial"/>
                <a:cs typeface="Arial"/>
              </a:rPr>
              <a:t>.</a:t>
            </a:r>
            <a:r>
              <a:rPr lang="en-US" sz="1800" dirty="0">
                <a:latin typeface="Arial"/>
                <a:cs typeface="Arial"/>
              </a:rPr>
              <a:t> </a:t>
            </a:r>
          </a:p>
        </p:txBody>
      </p:sp>
    </p:spTree>
    <p:extLst>
      <p:ext uri="{BB962C8B-B14F-4D97-AF65-F5344CB8AC3E}">
        <p14:creationId xmlns:p14="http://schemas.microsoft.com/office/powerpoint/2010/main" val="2076939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Expansion of US</a:t>
            </a:r>
            <a:r>
              <a:rPr lang="en-US" sz="4000" spc="5" dirty="0" smtClean="0"/>
              <a:t> </a:t>
            </a:r>
            <a:r>
              <a:rPr lang="en-US" sz="4000" dirty="0"/>
              <a:t>Pharmaceut</a:t>
            </a:r>
            <a:r>
              <a:rPr lang="en-US" sz="4000" spc="-10" dirty="0"/>
              <a:t>i</a:t>
            </a:r>
            <a:r>
              <a:rPr lang="en-US" sz="4000" dirty="0"/>
              <a:t>cal</a:t>
            </a:r>
            <a:r>
              <a:rPr lang="en-US" sz="4000" spc="-25" dirty="0"/>
              <a:t> </a:t>
            </a:r>
            <a:r>
              <a:rPr lang="en-US" sz="4000" dirty="0"/>
              <a:t>Industry</a:t>
            </a:r>
            <a:r>
              <a:rPr lang="en-US" sz="4000" spc="10" dirty="0"/>
              <a:t> </a:t>
            </a:r>
            <a:r>
              <a:rPr lang="en-US" sz="4000" dirty="0"/>
              <a:t>in the 1</a:t>
            </a:r>
            <a:r>
              <a:rPr lang="en-US" sz="4000" spc="15" dirty="0"/>
              <a:t>9</a:t>
            </a:r>
            <a:r>
              <a:rPr lang="en-US" sz="4000" baseline="25000" dirty="0"/>
              <a:t>th</a:t>
            </a:r>
            <a:r>
              <a:rPr lang="en-US" sz="4000" spc="382" baseline="25000" dirty="0"/>
              <a:t> </a:t>
            </a:r>
            <a:r>
              <a:rPr lang="en-US" sz="4000" dirty="0"/>
              <a:t>Ce</a:t>
            </a:r>
            <a:r>
              <a:rPr lang="en-US" sz="4000" spc="5" dirty="0"/>
              <a:t>n</a:t>
            </a:r>
            <a:r>
              <a:rPr lang="en-US" sz="4000" dirty="0"/>
              <a:t>tury</a:t>
            </a:r>
          </a:p>
        </p:txBody>
      </p:sp>
      <p:sp>
        <p:nvSpPr>
          <p:cNvPr id="3" name="Content Placeholder 2"/>
          <p:cNvSpPr>
            <a:spLocks noGrp="1"/>
          </p:cNvSpPr>
          <p:nvPr>
            <p:ph idx="1"/>
          </p:nvPr>
        </p:nvSpPr>
        <p:spPr>
          <a:xfrm>
            <a:off x="1905000" y="1905000"/>
            <a:ext cx="6934200" cy="4114800"/>
          </a:xfrm>
        </p:spPr>
        <p:txBody>
          <a:bodyPr/>
          <a:lstStyle/>
          <a:p>
            <a:r>
              <a:rPr lang="en-US" dirty="0" smtClean="0"/>
              <a:t>1858:  Squibb founded in Brooklyn, NY by Edward R. Squibb</a:t>
            </a:r>
          </a:p>
          <a:p>
            <a:pPr lvl="1"/>
            <a:r>
              <a:rPr lang="en-US" dirty="0" smtClean="0"/>
              <a:t>Enlisted as a navy doctor during the Mexican American War</a:t>
            </a:r>
          </a:p>
          <a:p>
            <a:pPr lvl="1"/>
            <a:r>
              <a:rPr lang="en-US" dirty="0" smtClean="0"/>
              <a:t>Frustrated by poor drug quality and spent career working to combat adulteration</a:t>
            </a:r>
          </a:p>
          <a:p>
            <a:pPr lvl="1"/>
            <a:endParaRPr lang="en-US" dirty="0" smtClean="0"/>
          </a:p>
          <a:p>
            <a:pPr marL="1064260" marR="450850" lvl="1" indent="-286385">
              <a:lnSpc>
                <a:spcPct val="100000"/>
              </a:lnSpc>
              <a:buClr>
                <a:srgbClr val="0000FF"/>
              </a:buClr>
              <a:buFont typeface="Arial"/>
              <a:buChar char="•"/>
              <a:tabLst>
                <a:tab pos="1064895" algn="l"/>
              </a:tabLst>
            </a:pPr>
            <a:endParaRPr lang="en-US" dirty="0">
              <a:latin typeface="Arial"/>
              <a:cs typeface="Arial"/>
            </a:endParaRPr>
          </a:p>
        </p:txBody>
      </p:sp>
    </p:spTree>
    <p:extLst>
      <p:ext uri="{BB962C8B-B14F-4D97-AF65-F5344CB8AC3E}">
        <p14:creationId xmlns:p14="http://schemas.microsoft.com/office/powerpoint/2010/main" val="630386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52600" y="0"/>
            <a:ext cx="7086600" cy="1752600"/>
          </a:xfrm>
        </p:spPr>
        <p:txBody>
          <a:bodyPr/>
          <a:lstStyle/>
          <a:p>
            <a:r>
              <a:rPr lang="en-US" sz="4000" u="sng" dirty="0" smtClean="0"/>
              <a:t>The Age of Quackery</a:t>
            </a:r>
            <a:br>
              <a:rPr lang="en-US" sz="4000" u="sng" dirty="0" smtClean="0"/>
            </a:br>
            <a:r>
              <a:rPr lang="en-US" sz="4000" dirty="0" smtClean="0"/>
              <a:t>Compounded products you won’t see prescribed today</a:t>
            </a:r>
          </a:p>
        </p:txBody>
      </p:sp>
      <p:sp>
        <p:nvSpPr>
          <p:cNvPr id="64515" name="Rectangle 3"/>
          <p:cNvSpPr>
            <a:spLocks noGrp="1" noChangeArrowheads="1"/>
          </p:cNvSpPr>
          <p:nvPr>
            <p:ph type="body" idx="1"/>
          </p:nvPr>
        </p:nvSpPr>
        <p:spPr>
          <a:xfrm>
            <a:off x="1905000" y="1905000"/>
            <a:ext cx="6934200" cy="4114800"/>
          </a:xfrm>
        </p:spPr>
        <p:txBody>
          <a:bodyPr/>
          <a:lstStyle/>
          <a:p>
            <a:pPr>
              <a:lnSpc>
                <a:spcPct val="90000"/>
              </a:lnSpc>
            </a:pPr>
            <a:r>
              <a:rPr lang="en-US" dirty="0" smtClean="0"/>
              <a:t>Blue mass pills</a:t>
            </a:r>
          </a:p>
          <a:p>
            <a:pPr lvl="1">
              <a:lnSpc>
                <a:spcPct val="90000"/>
              </a:lnSpc>
            </a:pPr>
            <a:r>
              <a:rPr lang="en-US" dirty="0" smtClean="0"/>
              <a:t>Staple in 1850’s for melancholy</a:t>
            </a:r>
          </a:p>
          <a:p>
            <a:pPr lvl="1">
              <a:lnSpc>
                <a:spcPct val="90000"/>
              </a:lnSpc>
            </a:pPr>
            <a:r>
              <a:rPr lang="en-US" dirty="0" smtClean="0"/>
              <a:t>Contained:</a:t>
            </a:r>
          </a:p>
          <a:p>
            <a:pPr lvl="2">
              <a:lnSpc>
                <a:spcPct val="90000"/>
              </a:lnSpc>
            </a:pPr>
            <a:r>
              <a:rPr lang="en-US" dirty="0" smtClean="0"/>
              <a:t>Mercury (375 mcg) </a:t>
            </a:r>
          </a:p>
          <a:p>
            <a:pPr lvl="3">
              <a:lnSpc>
                <a:spcPct val="90000"/>
              </a:lnSpc>
            </a:pPr>
            <a:r>
              <a:rPr lang="en-US" dirty="0" smtClean="0">
                <a:sym typeface="Wingdings" pitchFamily="2" charset="2"/>
              </a:rPr>
              <a:t>Safe daily dose = 21 mcg</a:t>
            </a:r>
          </a:p>
          <a:p>
            <a:pPr lvl="2">
              <a:lnSpc>
                <a:spcPct val="90000"/>
              </a:lnSpc>
            </a:pPr>
            <a:r>
              <a:rPr lang="en-US" dirty="0" smtClean="0">
                <a:sym typeface="Wingdings" pitchFamily="2" charset="2"/>
              </a:rPr>
              <a:t>Honey</a:t>
            </a:r>
          </a:p>
          <a:p>
            <a:pPr lvl="2">
              <a:lnSpc>
                <a:spcPct val="90000"/>
              </a:lnSpc>
            </a:pPr>
            <a:r>
              <a:rPr lang="en-US" dirty="0" smtClean="0">
                <a:sym typeface="Wingdings" pitchFamily="2" charset="2"/>
              </a:rPr>
              <a:t>Rose water</a:t>
            </a:r>
          </a:p>
          <a:p>
            <a:pPr lvl="2">
              <a:lnSpc>
                <a:spcPct val="90000"/>
              </a:lnSpc>
            </a:pPr>
            <a:r>
              <a:rPr lang="en-US" dirty="0" smtClean="0">
                <a:sym typeface="Wingdings" pitchFamily="2" charset="2"/>
              </a:rPr>
              <a:t>Licorice root</a:t>
            </a:r>
          </a:p>
          <a:p>
            <a:pPr lvl="2">
              <a:lnSpc>
                <a:spcPct val="90000"/>
              </a:lnSpc>
            </a:pPr>
            <a:r>
              <a:rPr lang="en-US" dirty="0" smtClean="0">
                <a:sym typeface="Wingdings" pitchFamily="2" charset="2"/>
              </a:rPr>
              <a:t>Rose petals</a:t>
            </a:r>
            <a:endParaRPr lang="en-US" dirty="0" smtClean="0"/>
          </a:p>
          <a:p>
            <a:pPr lvl="1">
              <a:lnSpc>
                <a:spcPct val="90000"/>
              </a:lnSpc>
            </a:pPr>
            <a:endParaRPr lang="en-US" dirty="0" smtClean="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52600" y="0"/>
            <a:ext cx="7086600" cy="1752600"/>
          </a:xfrm>
        </p:spPr>
        <p:txBody>
          <a:bodyPr/>
          <a:lstStyle/>
          <a:p>
            <a:r>
              <a:rPr lang="en-US" sz="4000" u="sng" dirty="0">
                <a:solidFill>
                  <a:srgbClr val="EAEAEA"/>
                </a:solidFill>
              </a:rPr>
              <a:t>The Age of Quackery</a:t>
            </a:r>
            <a:br>
              <a:rPr lang="en-US" sz="4000" u="sng" dirty="0">
                <a:solidFill>
                  <a:srgbClr val="EAEAEA"/>
                </a:solidFill>
              </a:rPr>
            </a:br>
            <a:r>
              <a:rPr lang="en-US" sz="4000" dirty="0">
                <a:solidFill>
                  <a:srgbClr val="EAEAEA"/>
                </a:solidFill>
              </a:rPr>
              <a:t>Compounded products you won’t see prescribed today</a:t>
            </a:r>
            <a:endParaRPr lang="en-US" sz="4000" dirty="0" smtClean="0"/>
          </a:p>
        </p:txBody>
      </p:sp>
      <p:sp>
        <p:nvSpPr>
          <p:cNvPr id="65539" name="Rectangle 3"/>
          <p:cNvSpPr>
            <a:spLocks noGrp="1" noChangeArrowheads="1"/>
          </p:cNvSpPr>
          <p:nvPr>
            <p:ph type="body" idx="1"/>
          </p:nvPr>
        </p:nvSpPr>
        <p:spPr>
          <a:xfrm>
            <a:off x="1905000" y="1905000"/>
            <a:ext cx="6934200" cy="4114800"/>
          </a:xfrm>
        </p:spPr>
        <p:txBody>
          <a:bodyPr/>
          <a:lstStyle/>
          <a:p>
            <a:r>
              <a:rPr lang="en-US" dirty="0" smtClean="0"/>
              <a:t>Blue mass pills</a:t>
            </a:r>
          </a:p>
          <a:p>
            <a:pPr lvl="1"/>
            <a:r>
              <a:rPr lang="en-US" dirty="0" smtClean="0"/>
              <a:t>Known to be taken by Abraham Lincoln</a:t>
            </a:r>
          </a:p>
          <a:p>
            <a:pPr lvl="1"/>
            <a:r>
              <a:rPr lang="en-US" dirty="0" smtClean="0"/>
              <a:t>Probably explain outbursts of rage and bizarre behavior</a:t>
            </a:r>
          </a:p>
          <a:p>
            <a:pPr lvl="2"/>
            <a:r>
              <a:rPr lang="en-US" dirty="0" smtClean="0"/>
              <a:t>Lincoln-Douglas debate, 1858</a:t>
            </a:r>
          </a:p>
          <a:p>
            <a:pPr lvl="2"/>
            <a:r>
              <a:rPr lang="en-US" dirty="0" smtClean="0"/>
              <a:t>Shook Orlando Ficklin  and lifted him out of his seat</a:t>
            </a:r>
          </a:p>
          <a:p>
            <a:pPr lvl="2"/>
            <a:r>
              <a:rPr lang="en-US" dirty="0" smtClean="0"/>
              <a:t>Realized it was the pills; never took them again</a:t>
            </a:r>
          </a:p>
          <a:p>
            <a:pPr lvl="1"/>
            <a:endParaRPr lang="en-US" dirty="0" smtClean="0"/>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66800" y="381000"/>
            <a:ext cx="7772400" cy="1143000"/>
          </a:xfrm>
        </p:spPr>
        <p:txBody>
          <a:bodyPr/>
          <a:lstStyle/>
          <a:p>
            <a:r>
              <a:rPr lang="en-US" u="sng" dirty="0" smtClean="0"/>
              <a:t>Age of Quackery</a:t>
            </a:r>
            <a:br>
              <a:rPr lang="en-US" u="sng" dirty="0" smtClean="0"/>
            </a:br>
            <a:r>
              <a:rPr lang="en-US" dirty="0" smtClean="0"/>
              <a:t>Patent Medicines</a:t>
            </a:r>
          </a:p>
        </p:txBody>
      </p:sp>
      <p:sp>
        <p:nvSpPr>
          <p:cNvPr id="66563" name="Rectangle 3"/>
          <p:cNvSpPr>
            <a:spLocks noGrp="1" noChangeArrowheads="1"/>
          </p:cNvSpPr>
          <p:nvPr>
            <p:ph type="body" idx="1"/>
          </p:nvPr>
        </p:nvSpPr>
        <p:spPr>
          <a:xfrm>
            <a:off x="1905000" y="1905000"/>
            <a:ext cx="6934200" cy="4114800"/>
          </a:xfrm>
        </p:spPr>
        <p:txBody>
          <a:bodyPr/>
          <a:lstStyle/>
          <a:p>
            <a:r>
              <a:rPr lang="en-US" dirty="0" smtClean="0"/>
              <a:t>Age of quackery</a:t>
            </a:r>
          </a:p>
          <a:p>
            <a:pPr lvl="1"/>
            <a:r>
              <a:rPr lang="en-US" dirty="0" smtClean="0"/>
              <a:t>1880s: </a:t>
            </a:r>
          </a:p>
          <a:p>
            <a:pPr lvl="2"/>
            <a:r>
              <a:rPr lang="en-US" dirty="0" smtClean="0"/>
              <a:t>Very popular sales items</a:t>
            </a:r>
          </a:p>
          <a:p>
            <a:pPr lvl="2"/>
            <a:r>
              <a:rPr lang="en-US" dirty="0" smtClean="0"/>
              <a:t>Ingredients kept secret until 1906 Federal legislation</a:t>
            </a:r>
          </a:p>
          <a:p>
            <a:pPr lvl="2"/>
            <a:r>
              <a:rPr lang="en-US" dirty="0" smtClean="0"/>
              <a:t>Few were actually patented</a:t>
            </a:r>
          </a:p>
          <a:p>
            <a:pPr lvl="2"/>
            <a:r>
              <a:rPr lang="en-US" dirty="0" smtClean="0"/>
              <a:t>Claims were often sensational and exaggerated </a:t>
            </a:r>
          </a:p>
          <a:p>
            <a:pPr lvl="2"/>
            <a:r>
              <a:rPr lang="en-US" dirty="0" smtClean="0"/>
              <a:t>Sometimes effective, but often dangerous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r>
              <a:rPr lang="en-US" baseline="30000" dirty="0" smtClean="0"/>
              <a:t>th</a:t>
            </a:r>
            <a:r>
              <a:rPr lang="en-US" dirty="0" smtClean="0"/>
              <a:t> and 18</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828800" y="1905000"/>
            <a:ext cx="7010400" cy="4114800"/>
          </a:xfrm>
        </p:spPr>
        <p:txBody>
          <a:bodyPr/>
          <a:lstStyle/>
          <a:p>
            <a:r>
              <a:rPr lang="en-US" dirty="0"/>
              <a:t>Robert Boyle (father of modern chemistry</a:t>
            </a:r>
            <a:r>
              <a:rPr lang="en-US" dirty="0" smtClean="0"/>
              <a:t>) and Ambrosius </a:t>
            </a:r>
            <a:r>
              <a:rPr lang="en-US" dirty="0"/>
              <a:t>Gotfried Hanckwitz (Godfrey)</a:t>
            </a:r>
          </a:p>
          <a:p>
            <a:pPr lvl="1"/>
            <a:r>
              <a:rPr lang="en-US" dirty="0" smtClean="0"/>
              <a:t>Built chemist’s shop with laboratory in London </a:t>
            </a:r>
          </a:p>
          <a:p>
            <a:pPr lvl="1"/>
            <a:r>
              <a:rPr lang="en-US" dirty="0" smtClean="0"/>
              <a:t>Godfrey later transformed shop into world’s leading producer of phosphorus</a:t>
            </a:r>
          </a:p>
          <a:p>
            <a:pPr lvl="1"/>
            <a:r>
              <a:rPr lang="en-US" dirty="0" smtClean="0"/>
              <a:t>Also prepared several chemicals and </a:t>
            </a:r>
            <a:r>
              <a:rPr lang="en-US" dirty="0"/>
              <a:t>G</a:t>
            </a:r>
            <a:r>
              <a:rPr lang="en-US" dirty="0" smtClean="0"/>
              <a:t>alenicals</a:t>
            </a:r>
            <a:endParaRPr lang="en-US" dirty="0" smtClean="0"/>
          </a:p>
        </p:txBody>
      </p:sp>
      <p:sp>
        <p:nvSpPr>
          <p:cNvPr id="4" name="object 8"/>
          <p:cNvSpPr/>
          <p:nvPr/>
        </p:nvSpPr>
        <p:spPr>
          <a:xfrm>
            <a:off x="7574280" y="0"/>
            <a:ext cx="1569720" cy="1780032"/>
          </a:xfrm>
          <a:prstGeom prst="rect">
            <a:avLst/>
          </a:prstGeom>
          <a:blipFill>
            <a:blip r:embed="rId3" cstate="print"/>
            <a:stretch>
              <a:fillRect/>
            </a:stretch>
          </a:blipFill>
        </p:spPr>
        <p:txBody>
          <a:bodyPr wrap="square" lIns="0" tIns="0" rIns="0" bIns="0" rtlCol="0"/>
          <a:lstStyle/>
          <a:p>
            <a:endParaRPr dirty="0"/>
          </a:p>
        </p:txBody>
      </p:sp>
      <p:sp>
        <p:nvSpPr>
          <p:cNvPr id="5" name="object 7"/>
          <p:cNvSpPr/>
          <p:nvPr/>
        </p:nvSpPr>
        <p:spPr>
          <a:xfrm>
            <a:off x="0" y="1"/>
            <a:ext cx="2286000" cy="175260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76053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66800" y="304800"/>
            <a:ext cx="7772400" cy="1143000"/>
          </a:xfrm>
        </p:spPr>
        <p:txBody>
          <a:bodyPr/>
          <a:lstStyle/>
          <a:p>
            <a:r>
              <a:rPr lang="en-US" u="sng" dirty="0">
                <a:solidFill>
                  <a:srgbClr val="EAEAEA"/>
                </a:solidFill>
              </a:rPr>
              <a:t>Age of Quackery</a:t>
            </a:r>
            <a:br>
              <a:rPr lang="en-US" u="sng" dirty="0">
                <a:solidFill>
                  <a:srgbClr val="EAEAEA"/>
                </a:solidFill>
              </a:rPr>
            </a:br>
            <a:r>
              <a:rPr lang="en-US" dirty="0">
                <a:solidFill>
                  <a:srgbClr val="EAEAEA"/>
                </a:solidFill>
              </a:rPr>
              <a:t>Patent Medicines</a:t>
            </a:r>
            <a:endParaRPr lang="en-US" dirty="0" smtClean="0"/>
          </a:p>
        </p:txBody>
      </p:sp>
      <p:sp>
        <p:nvSpPr>
          <p:cNvPr id="67587" name="Rectangle 3"/>
          <p:cNvSpPr>
            <a:spLocks noGrp="1" noChangeArrowheads="1"/>
          </p:cNvSpPr>
          <p:nvPr>
            <p:ph type="body" idx="1"/>
          </p:nvPr>
        </p:nvSpPr>
        <p:spPr>
          <a:xfrm>
            <a:off x="1905000" y="1905000"/>
            <a:ext cx="6934200" cy="4114800"/>
          </a:xfrm>
        </p:spPr>
        <p:txBody>
          <a:bodyPr/>
          <a:lstStyle/>
          <a:p>
            <a:r>
              <a:rPr lang="en-US" dirty="0" smtClean="0"/>
              <a:t>Many of these drugs developed out of the custom of pharmacists producing and marketing their own remedies</a:t>
            </a:r>
          </a:p>
          <a:p>
            <a:pPr lvl="1"/>
            <a:r>
              <a:rPr lang="en-US" dirty="0" smtClean="0"/>
              <a:t>Largely vegetable drugs</a:t>
            </a:r>
          </a:p>
          <a:p>
            <a:pPr>
              <a:buFontTx/>
              <a:buNone/>
            </a:pPr>
            <a:endParaRPr lang="en-US" dirty="0" smtClean="0"/>
          </a:p>
          <a:p>
            <a:pPr lvl="1"/>
            <a:endParaRPr lang="en-US" dirty="0" smtClean="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4" cstate="print"/>
          <a:srcRect/>
          <a:stretch>
            <a:fillRect/>
          </a:stretch>
        </p:blipFill>
        <p:spPr bwMode="auto">
          <a:xfrm>
            <a:off x="228600" y="311150"/>
            <a:ext cx="8686800" cy="5934075"/>
          </a:xfrm>
          <a:prstGeom prst="rect">
            <a:avLst/>
          </a:prstGeom>
          <a:noFill/>
          <a:ln w="9525">
            <a:noFill/>
            <a:miter lim="800000"/>
            <a:headEnd/>
            <a:tailEnd/>
          </a:ln>
          <a:effectLst/>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4" cstate="print"/>
          <a:srcRect/>
          <a:stretch>
            <a:fillRect/>
          </a:stretch>
        </p:blipFill>
        <p:spPr bwMode="auto">
          <a:xfrm>
            <a:off x="2343150" y="933450"/>
            <a:ext cx="4457700" cy="4991100"/>
          </a:xfrm>
          <a:prstGeom prst="rect">
            <a:avLst/>
          </a:prstGeom>
          <a:noFill/>
          <a:ln w="9525">
            <a:noFill/>
            <a:miter lim="800000"/>
            <a:headEnd/>
            <a:tailEnd/>
          </a:ln>
          <a:effectLst/>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4" cstate="print"/>
          <a:srcRect/>
          <a:stretch>
            <a:fillRect/>
          </a:stretch>
        </p:blipFill>
        <p:spPr bwMode="auto">
          <a:xfrm>
            <a:off x="2514600" y="304800"/>
            <a:ext cx="4256088" cy="6324600"/>
          </a:xfrm>
          <a:prstGeom prst="rect">
            <a:avLst/>
          </a:prstGeom>
          <a:noFill/>
          <a:ln w="9525">
            <a:noFill/>
            <a:miter lim="800000"/>
            <a:headEnd/>
            <a:tailEnd/>
          </a:ln>
          <a:effectLst/>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4" cstate="print"/>
          <a:srcRect/>
          <a:stretch>
            <a:fillRect/>
          </a:stretch>
        </p:blipFill>
        <p:spPr bwMode="auto">
          <a:xfrm>
            <a:off x="1828800" y="228600"/>
            <a:ext cx="2273300" cy="6324600"/>
          </a:xfrm>
          <a:prstGeom prst="rect">
            <a:avLst/>
          </a:prstGeom>
          <a:noFill/>
          <a:ln w="9525">
            <a:noFill/>
            <a:miter lim="800000"/>
            <a:headEnd/>
            <a:tailEnd/>
          </a:ln>
          <a:effectLst/>
        </p:spPr>
      </p:pic>
      <p:sp>
        <p:nvSpPr>
          <p:cNvPr id="71683" name="Rectangle 7"/>
          <p:cNvSpPr>
            <a:spLocks noGrp="1" noChangeArrowheads="1"/>
          </p:cNvSpPr>
          <p:nvPr>
            <p:ph type="body" sz="half" idx="2"/>
          </p:nvPr>
        </p:nvSpPr>
        <p:spPr>
          <a:xfrm>
            <a:off x="4419600" y="838200"/>
            <a:ext cx="3810000" cy="4114800"/>
          </a:xfrm>
        </p:spPr>
        <p:txBody>
          <a:bodyPr/>
          <a:lstStyle/>
          <a:p>
            <a:r>
              <a:rPr lang="en-US" dirty="0" smtClean="0"/>
              <a:t>Contained iron oxide and magnesium sulfate</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4" cstate="print"/>
          <a:srcRect/>
          <a:stretch>
            <a:fillRect/>
          </a:stretch>
        </p:blipFill>
        <p:spPr bwMode="auto">
          <a:xfrm>
            <a:off x="4114800" y="304800"/>
            <a:ext cx="4090988" cy="6248400"/>
          </a:xfrm>
          <a:prstGeom prst="rect">
            <a:avLst/>
          </a:prstGeom>
          <a:noFill/>
          <a:ln w="9525">
            <a:noFill/>
            <a:miter lim="800000"/>
            <a:headEnd/>
            <a:tailEnd/>
          </a:ln>
          <a:effectLst/>
        </p:spPr>
      </p:pic>
      <p:sp>
        <p:nvSpPr>
          <p:cNvPr id="72707" name="Rectangle 5"/>
          <p:cNvSpPr>
            <a:spLocks noGrp="1" noChangeArrowheads="1"/>
          </p:cNvSpPr>
          <p:nvPr>
            <p:ph type="body" sz="half" idx="1"/>
          </p:nvPr>
        </p:nvSpPr>
        <p:spPr>
          <a:xfrm>
            <a:off x="228600" y="1143000"/>
            <a:ext cx="3810000" cy="4114800"/>
          </a:xfrm>
        </p:spPr>
        <p:txBody>
          <a:bodyPr/>
          <a:lstStyle/>
          <a:p>
            <a:r>
              <a:rPr lang="en-US" dirty="0" smtClean="0"/>
              <a:t>Mostly laudanum</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4" cstate="print"/>
          <a:srcRect/>
          <a:stretch>
            <a:fillRect/>
          </a:stretch>
        </p:blipFill>
        <p:spPr bwMode="auto">
          <a:xfrm>
            <a:off x="304800" y="304800"/>
            <a:ext cx="3736975" cy="5715000"/>
          </a:xfrm>
          <a:prstGeom prst="rect">
            <a:avLst/>
          </a:prstGeom>
          <a:noFill/>
          <a:ln w="9525">
            <a:noFill/>
            <a:miter lim="800000"/>
            <a:headEnd/>
            <a:tailEnd/>
          </a:ln>
          <a:effectLst/>
        </p:spPr>
      </p:pic>
      <p:sp>
        <p:nvSpPr>
          <p:cNvPr id="73731" name="Rectangle 8"/>
          <p:cNvSpPr>
            <a:spLocks noGrp="1" noChangeArrowheads="1"/>
          </p:cNvSpPr>
          <p:nvPr>
            <p:ph type="body" sz="half" idx="2"/>
          </p:nvPr>
        </p:nvSpPr>
        <p:spPr>
          <a:xfrm>
            <a:off x="4343400" y="381000"/>
            <a:ext cx="4495800" cy="6172200"/>
          </a:xfrm>
        </p:spPr>
        <p:txBody>
          <a:bodyPr/>
          <a:lstStyle/>
          <a:p>
            <a:r>
              <a:rPr lang="en-US" sz="2400" dirty="0" smtClean="0"/>
              <a:t>Liniment for rheumatic pain</a:t>
            </a:r>
          </a:p>
          <a:p>
            <a:r>
              <a:rPr lang="en-US" sz="2400" dirty="0" smtClean="0"/>
              <a:t>Also advertised for:</a:t>
            </a:r>
          </a:p>
          <a:p>
            <a:pPr lvl="1"/>
            <a:r>
              <a:rPr lang="en-US" sz="2000" dirty="0" smtClean="0"/>
              <a:t>pneumonia, cancer, diphtheria, earache, toothache, headache and hydrophobia</a:t>
            </a:r>
          </a:p>
          <a:p>
            <a:r>
              <a:rPr lang="en-US" sz="2400" dirty="0" smtClean="0"/>
              <a:t>Contained:</a:t>
            </a:r>
          </a:p>
          <a:p>
            <a:pPr lvl="1"/>
            <a:r>
              <a:rPr lang="en-US" sz="2000" dirty="0" smtClean="0"/>
              <a:t>50-70% alcohol</a:t>
            </a:r>
          </a:p>
          <a:p>
            <a:pPr lvl="1"/>
            <a:r>
              <a:rPr lang="en-US" sz="2000" dirty="0" smtClean="0"/>
              <a:t>Camphor</a:t>
            </a:r>
          </a:p>
          <a:p>
            <a:pPr lvl="1"/>
            <a:r>
              <a:rPr lang="en-US" sz="2000" dirty="0" smtClean="0"/>
              <a:t>Ammonia</a:t>
            </a:r>
          </a:p>
          <a:p>
            <a:pPr lvl="1"/>
            <a:r>
              <a:rPr lang="en-US" sz="2000" dirty="0" smtClean="0"/>
              <a:t>Chloroform</a:t>
            </a:r>
          </a:p>
          <a:p>
            <a:pPr lvl="1"/>
            <a:r>
              <a:rPr lang="en-US" sz="2000" dirty="0" smtClean="0"/>
              <a:t>Sassafras</a:t>
            </a:r>
          </a:p>
          <a:p>
            <a:pPr lvl="1"/>
            <a:r>
              <a:rPr lang="en-US" sz="2000" dirty="0" smtClean="0"/>
              <a:t>Cloves</a:t>
            </a:r>
          </a:p>
          <a:p>
            <a:pPr lvl="1"/>
            <a:r>
              <a:rPr lang="en-US" sz="2000" dirty="0" smtClean="0"/>
              <a:t>Turpentine</a:t>
            </a:r>
          </a:p>
          <a:p>
            <a:r>
              <a:rPr lang="en-US" sz="2400" dirty="0" smtClean="0"/>
              <a:t>Could taken internally or used topically </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media-cache-lt0.pinterest.com/192x/45/4b/57/454b57ad55cb539e868546855014fa97.jpg"/>
          <p:cNvPicPr>
            <a:picLocks noChangeAspect="1" noChangeArrowheads="1"/>
          </p:cNvPicPr>
          <p:nvPr/>
        </p:nvPicPr>
        <p:blipFill>
          <a:blip r:embed="rId3" cstate="print"/>
          <a:srcRect/>
          <a:stretch>
            <a:fillRect/>
          </a:stretch>
        </p:blipFill>
        <p:spPr bwMode="auto">
          <a:xfrm>
            <a:off x="381000" y="304799"/>
            <a:ext cx="3581400" cy="3189687"/>
          </a:xfrm>
          <a:prstGeom prst="rect">
            <a:avLst/>
          </a:prstGeom>
          <a:noFill/>
        </p:spPr>
      </p:pic>
      <p:pic>
        <p:nvPicPr>
          <p:cNvPr id="1028" name="Picture 4" descr="http://www.beaconoftruth.com/nostrums/nervine.jpg"/>
          <p:cNvPicPr>
            <a:picLocks noChangeAspect="1" noChangeArrowheads="1"/>
          </p:cNvPicPr>
          <p:nvPr/>
        </p:nvPicPr>
        <p:blipFill>
          <a:blip r:embed="rId4" cstate="print"/>
          <a:srcRect/>
          <a:stretch>
            <a:fillRect/>
          </a:stretch>
        </p:blipFill>
        <p:spPr bwMode="auto">
          <a:xfrm>
            <a:off x="4572000" y="381000"/>
            <a:ext cx="3657600" cy="6317675"/>
          </a:xfrm>
          <a:prstGeom prst="rect">
            <a:avLst/>
          </a:prstGeom>
          <a:noFill/>
        </p:spPr>
      </p:pic>
      <p:pic>
        <p:nvPicPr>
          <p:cNvPr id="4" name="Picture 4" descr="http://a-day-in-the-life.powys.org.uk/images/h_asthma.gif"/>
          <p:cNvPicPr>
            <a:picLocks noChangeAspect="1" noChangeArrowheads="1"/>
          </p:cNvPicPr>
          <p:nvPr/>
        </p:nvPicPr>
        <p:blipFill>
          <a:blip r:embed="rId5" cstate="print"/>
          <a:srcRect/>
          <a:stretch>
            <a:fillRect/>
          </a:stretch>
        </p:blipFill>
        <p:spPr bwMode="auto">
          <a:xfrm>
            <a:off x="381000" y="3657600"/>
            <a:ext cx="3581400" cy="294403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4" name="Picture 2" descr="http://thequackdoctor.com/wp-content/uploads/2011/02/live-long-candy-nov-10-1888.jpg"/>
          <p:cNvPicPr>
            <a:picLocks noChangeAspect="1" noChangeArrowheads="1"/>
          </p:cNvPicPr>
          <p:nvPr/>
        </p:nvPicPr>
        <p:blipFill>
          <a:blip r:embed="rId3" cstate="print"/>
          <a:srcRect/>
          <a:stretch>
            <a:fillRect/>
          </a:stretch>
        </p:blipFill>
        <p:spPr bwMode="auto">
          <a:xfrm>
            <a:off x="5334000" y="381000"/>
            <a:ext cx="2971800" cy="6051448"/>
          </a:xfrm>
          <a:prstGeom prst="rect">
            <a:avLst/>
          </a:prstGeom>
          <a:noFill/>
        </p:spPr>
      </p:pic>
      <p:pic>
        <p:nvPicPr>
          <p:cNvPr id="136198" name="Picture 6" descr="https://encrypted-tbn3.gstatic.com/images?q=tbn:ANd9GcTZhd-GWhHFZn_-JEn8wdOfN2ZV93-ke4vdovJRUKZnUr9I5zjv"/>
          <p:cNvPicPr>
            <a:picLocks noChangeAspect="1" noChangeArrowheads="1"/>
          </p:cNvPicPr>
          <p:nvPr/>
        </p:nvPicPr>
        <p:blipFill>
          <a:blip r:embed="rId4" cstate="print"/>
          <a:srcRect/>
          <a:stretch>
            <a:fillRect/>
          </a:stretch>
        </p:blipFill>
        <p:spPr bwMode="auto">
          <a:xfrm>
            <a:off x="609600" y="1219200"/>
            <a:ext cx="4407982" cy="4572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Civilian Pharmacy during the Civil War Period</a:t>
            </a:r>
            <a:endParaRPr lang="en-US" dirty="0"/>
          </a:p>
        </p:txBody>
      </p:sp>
      <p:sp>
        <p:nvSpPr>
          <p:cNvPr id="3" name="Content Placeholder 2"/>
          <p:cNvSpPr>
            <a:spLocks noGrp="1"/>
          </p:cNvSpPr>
          <p:nvPr>
            <p:ph idx="1"/>
          </p:nvPr>
        </p:nvSpPr>
        <p:spPr>
          <a:xfrm>
            <a:off x="1752600" y="1905000"/>
            <a:ext cx="7086600" cy="4267200"/>
          </a:xfrm>
        </p:spPr>
        <p:txBody>
          <a:bodyPr/>
          <a:lstStyle/>
          <a:p>
            <a:r>
              <a:rPr lang="en-US" dirty="0" smtClean="0"/>
              <a:t>Most crude drugs were imported</a:t>
            </a:r>
          </a:p>
          <a:p>
            <a:pPr lvl="1"/>
            <a:r>
              <a:rPr lang="en-US" dirty="0" smtClean="0"/>
              <a:t>Sold to wholesalers or large drug companies</a:t>
            </a:r>
          </a:p>
          <a:p>
            <a:pPr lvl="1"/>
            <a:r>
              <a:rPr lang="en-US" dirty="0" smtClean="0"/>
              <a:t>Finished medicines were distributed to retail pharmacists and physicians for sale to the public</a:t>
            </a:r>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r>
              <a:rPr lang="en-US" baseline="30000" dirty="0" smtClean="0"/>
              <a:t>th</a:t>
            </a:r>
            <a:r>
              <a:rPr lang="en-US" dirty="0" smtClean="0"/>
              <a:t> and 18</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828800" y="1776305"/>
            <a:ext cx="7010400" cy="4114800"/>
          </a:xfrm>
        </p:spPr>
        <p:txBody>
          <a:bodyPr/>
          <a:lstStyle/>
          <a:p>
            <a:r>
              <a:rPr lang="en-US" dirty="0" smtClean="0"/>
              <a:t>Antoine Baume</a:t>
            </a:r>
          </a:p>
          <a:p>
            <a:pPr lvl="1"/>
            <a:r>
              <a:rPr lang="en-US" dirty="0" smtClean="0"/>
              <a:t>1728-1804</a:t>
            </a:r>
          </a:p>
          <a:p>
            <a:pPr lvl="1"/>
            <a:r>
              <a:rPr lang="en-US" dirty="0" smtClean="0"/>
              <a:t>French chemist and pharmacist</a:t>
            </a:r>
          </a:p>
          <a:p>
            <a:pPr marL="1371600" lvl="2" indent="-457200"/>
            <a:r>
              <a:rPr lang="en-US" dirty="0" smtClean="0"/>
              <a:t>One </a:t>
            </a:r>
            <a:r>
              <a:rPr lang="en-US" dirty="0"/>
              <a:t>of first in France to manufacture chemicals and </a:t>
            </a:r>
            <a:r>
              <a:rPr lang="en-US" dirty="0" smtClean="0"/>
              <a:t>Galenicals </a:t>
            </a:r>
            <a:r>
              <a:rPr lang="en-US" dirty="0"/>
              <a:t>in large scale</a:t>
            </a:r>
          </a:p>
          <a:p>
            <a:pPr marL="1371600" lvl="2" indent="-457200"/>
            <a:r>
              <a:rPr lang="en-US" dirty="0"/>
              <a:t>Transformed his shop into a manufacturing plant</a:t>
            </a:r>
          </a:p>
          <a:p>
            <a:pPr marL="1371600" lvl="2" indent="-457200"/>
            <a:r>
              <a:rPr lang="en-US" dirty="0" smtClean="0"/>
              <a:t>Inventor </a:t>
            </a:r>
            <a:r>
              <a:rPr lang="en-US" dirty="0"/>
              <a:t>of a number of technical improvements to laboratory equipment</a:t>
            </a:r>
          </a:p>
          <a:p>
            <a:pPr marL="1371600" lvl="2" indent="-457200"/>
            <a:r>
              <a:rPr lang="en-US" dirty="0"/>
              <a:t>Over 2400 products on his 1775 price list</a:t>
            </a:r>
          </a:p>
          <a:p>
            <a:pPr lvl="1"/>
            <a:endParaRPr lang="en-US" dirty="0" smtClean="0"/>
          </a:p>
        </p:txBody>
      </p:sp>
      <p:sp>
        <p:nvSpPr>
          <p:cNvPr id="4" name="object 9"/>
          <p:cNvSpPr/>
          <p:nvPr/>
        </p:nvSpPr>
        <p:spPr>
          <a:xfrm>
            <a:off x="7391400" y="106680"/>
            <a:ext cx="1667256" cy="214883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67178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Civilian Pharmacy during the Civil </a:t>
            </a:r>
            <a:r>
              <a:rPr lang="en-US" dirty="0"/>
              <a:t>War Period</a:t>
            </a:r>
          </a:p>
        </p:txBody>
      </p:sp>
      <p:sp>
        <p:nvSpPr>
          <p:cNvPr id="3" name="Content Placeholder 2"/>
          <p:cNvSpPr>
            <a:spLocks noGrp="1"/>
          </p:cNvSpPr>
          <p:nvPr>
            <p:ph idx="1"/>
          </p:nvPr>
        </p:nvSpPr>
        <p:spPr>
          <a:xfrm>
            <a:off x="1752600" y="1905000"/>
            <a:ext cx="7086600" cy="4267200"/>
          </a:xfrm>
        </p:spPr>
        <p:txBody>
          <a:bodyPr/>
          <a:lstStyle/>
          <a:p>
            <a:r>
              <a:rPr lang="en-US" dirty="0" smtClean="0"/>
              <a:t>Challenges:</a:t>
            </a:r>
          </a:p>
          <a:p>
            <a:pPr lvl="1"/>
            <a:r>
              <a:rPr lang="en-US" dirty="0" smtClean="0"/>
              <a:t>Volatile prices due to speculators</a:t>
            </a:r>
          </a:p>
          <a:p>
            <a:pPr lvl="1"/>
            <a:r>
              <a:rPr lang="en-US" dirty="0" smtClean="0"/>
              <a:t>Drug adulteration</a:t>
            </a:r>
          </a:p>
          <a:p>
            <a:pPr lvl="1"/>
            <a:r>
              <a:rPr lang="en-US" dirty="0" smtClean="0"/>
              <a:t>Lack of formal pharmacy education</a:t>
            </a:r>
          </a:p>
          <a:p>
            <a:pPr lvl="1"/>
            <a:r>
              <a:rPr lang="en-US" dirty="0" smtClean="0"/>
              <a:t>Most crude drug was imported to the Northern states – problem for those living in the Confederacy</a:t>
            </a:r>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Military Pharmacy during the Civil War </a:t>
            </a:r>
            <a:r>
              <a:rPr lang="en-US" dirty="0" smtClean="0">
                <a:solidFill>
                  <a:srgbClr val="EAEAEA"/>
                </a:solidFill>
              </a:rPr>
              <a:t>Period</a:t>
            </a:r>
            <a:r>
              <a:rPr lang="en-US" dirty="0" smtClean="0"/>
              <a:t> </a:t>
            </a:r>
            <a:endParaRPr lang="en-US" dirty="0"/>
          </a:p>
        </p:txBody>
      </p:sp>
      <p:sp>
        <p:nvSpPr>
          <p:cNvPr id="3" name="Content Placeholder 2"/>
          <p:cNvSpPr>
            <a:spLocks noGrp="1"/>
          </p:cNvSpPr>
          <p:nvPr>
            <p:ph idx="1"/>
          </p:nvPr>
        </p:nvSpPr>
        <p:spPr>
          <a:xfrm>
            <a:off x="1752600" y="1905000"/>
            <a:ext cx="7086600" cy="4267200"/>
          </a:xfrm>
        </p:spPr>
        <p:txBody>
          <a:bodyPr/>
          <a:lstStyle/>
          <a:p>
            <a:r>
              <a:rPr lang="en-US" dirty="0" smtClean="0"/>
              <a:t>4 major stages of drug supply during the war, all of which involved pharmacists:</a:t>
            </a:r>
          </a:p>
          <a:p>
            <a:pPr marL="971550" lvl="1" indent="-514350">
              <a:buFont typeface="+mj-lt"/>
              <a:buAutoNum type="arabicPeriod"/>
            </a:pPr>
            <a:r>
              <a:rPr lang="en-US" dirty="0" smtClean="0"/>
              <a:t>Acquisition of materials</a:t>
            </a:r>
          </a:p>
          <a:p>
            <a:pPr marL="971550" lvl="1" indent="-514350">
              <a:buFont typeface="+mj-lt"/>
              <a:buAutoNum type="arabicPeriod"/>
            </a:pPr>
            <a:r>
              <a:rPr lang="en-US" dirty="0" smtClean="0"/>
              <a:t>Inspection and preparation of finished medicines</a:t>
            </a:r>
          </a:p>
          <a:p>
            <a:pPr marL="971550" lvl="1" indent="-514350">
              <a:buFont typeface="+mj-lt"/>
              <a:buAutoNum type="arabicPeriod"/>
            </a:pPr>
            <a:r>
              <a:rPr lang="en-US" dirty="0" smtClean="0"/>
              <a:t>Distribution to depots and hospitals</a:t>
            </a:r>
          </a:p>
          <a:p>
            <a:pPr marL="971550" lvl="1" indent="-514350">
              <a:buFont typeface="+mj-lt"/>
              <a:buAutoNum type="arabicPeriod"/>
            </a:pPr>
            <a:r>
              <a:rPr lang="en-US" dirty="0" smtClean="0"/>
              <a:t>Dispensing to patients</a:t>
            </a:r>
          </a:p>
          <a:p>
            <a:pPr marL="971550" lvl="1" indent="-514350">
              <a:buFont typeface="+mj-lt"/>
              <a:buAutoNum type="arabicPeriod"/>
            </a:pPr>
            <a:endParaRPr lang="en-US" dirty="0" smtClean="0"/>
          </a:p>
          <a:p>
            <a:pPr lvl="1"/>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Military Pharmacy during the Civil </a:t>
            </a:r>
            <a:r>
              <a:rPr lang="en-US" dirty="0"/>
              <a:t>War Period</a:t>
            </a:r>
          </a:p>
        </p:txBody>
      </p:sp>
      <p:sp>
        <p:nvSpPr>
          <p:cNvPr id="3" name="Content Placeholder 2"/>
          <p:cNvSpPr>
            <a:spLocks noGrp="1"/>
          </p:cNvSpPr>
          <p:nvPr>
            <p:ph idx="1"/>
          </p:nvPr>
        </p:nvSpPr>
        <p:spPr>
          <a:xfrm>
            <a:off x="1752600" y="1905000"/>
            <a:ext cx="7391400" cy="4267200"/>
          </a:xfrm>
        </p:spPr>
        <p:txBody>
          <a:bodyPr/>
          <a:lstStyle/>
          <a:p>
            <a:r>
              <a:rPr lang="en-US" dirty="0" smtClean="0"/>
              <a:t>Pre-war:</a:t>
            </a:r>
          </a:p>
          <a:p>
            <a:pPr lvl="1"/>
            <a:r>
              <a:rPr lang="en-US" dirty="0" smtClean="0"/>
              <a:t>US Army bought medicine on the open market</a:t>
            </a:r>
          </a:p>
          <a:p>
            <a:pPr lvl="1"/>
            <a:r>
              <a:rPr lang="en-US" dirty="0" smtClean="0"/>
              <a:t>Distributed through a large depot in New York, plus some smaller depots</a:t>
            </a:r>
          </a:p>
          <a:p>
            <a:pPr marL="971550" lvl="1" indent="-514350">
              <a:buFont typeface="+mj-lt"/>
              <a:buAutoNum type="arabicPeriod"/>
            </a:pPr>
            <a:endParaRPr lang="en-US" dirty="0" smtClean="0"/>
          </a:p>
          <a:p>
            <a:pPr lvl="1"/>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Military Pharmacy during the Civil </a:t>
            </a:r>
            <a:r>
              <a:rPr lang="en-US" dirty="0"/>
              <a:t>War Period</a:t>
            </a:r>
          </a:p>
        </p:txBody>
      </p:sp>
      <p:sp>
        <p:nvSpPr>
          <p:cNvPr id="3" name="Content Placeholder 2"/>
          <p:cNvSpPr>
            <a:spLocks noGrp="1"/>
          </p:cNvSpPr>
          <p:nvPr>
            <p:ph idx="1"/>
          </p:nvPr>
        </p:nvSpPr>
        <p:spPr>
          <a:xfrm>
            <a:off x="1752600" y="1905000"/>
            <a:ext cx="7391400" cy="4267200"/>
          </a:xfrm>
        </p:spPr>
        <p:txBody>
          <a:bodyPr/>
          <a:lstStyle/>
          <a:p>
            <a:r>
              <a:rPr lang="en-US" dirty="0" smtClean="0"/>
              <a:t>During war (in the North):</a:t>
            </a:r>
          </a:p>
          <a:p>
            <a:pPr lvl="1"/>
            <a:r>
              <a:rPr lang="en-US" dirty="0" smtClean="0"/>
              <a:t>Expanded to 30 depots</a:t>
            </a:r>
          </a:p>
          <a:p>
            <a:pPr lvl="2"/>
            <a:r>
              <a:rPr lang="en-US" dirty="0" smtClean="0"/>
              <a:t>Major centers in New York and Philadelphia</a:t>
            </a:r>
          </a:p>
          <a:p>
            <a:pPr lvl="2"/>
            <a:r>
              <a:rPr lang="en-US" dirty="0" smtClean="0"/>
              <a:t>Relied heavily on handful of domestic drug companies for stable inventories and prices</a:t>
            </a:r>
          </a:p>
          <a:p>
            <a:pPr lvl="1"/>
            <a:r>
              <a:rPr lang="en-US" dirty="0" smtClean="0"/>
              <a:t>In field, medical purveyors:</a:t>
            </a:r>
          </a:p>
          <a:p>
            <a:pPr lvl="2"/>
            <a:r>
              <a:rPr lang="en-US" dirty="0" smtClean="0"/>
              <a:t>Requisitioned medicines</a:t>
            </a:r>
          </a:p>
          <a:p>
            <a:pPr lvl="2"/>
            <a:r>
              <a:rPr lang="en-US" dirty="0" smtClean="0"/>
              <a:t>Distributed to units</a:t>
            </a:r>
          </a:p>
          <a:p>
            <a:pPr marL="971550" lvl="1" indent="-514350">
              <a:buFont typeface="+mj-lt"/>
              <a:buAutoNum type="arabicPeriod"/>
            </a:pPr>
            <a:endParaRPr lang="en-US" dirty="0" smtClean="0"/>
          </a:p>
          <a:p>
            <a:pPr lvl="1"/>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Military Pharmacy during the Civil </a:t>
            </a:r>
            <a:r>
              <a:rPr lang="en-US" dirty="0"/>
              <a:t>War Period</a:t>
            </a:r>
          </a:p>
        </p:txBody>
      </p:sp>
      <p:sp>
        <p:nvSpPr>
          <p:cNvPr id="3" name="Content Placeholder 2"/>
          <p:cNvSpPr>
            <a:spLocks noGrp="1"/>
          </p:cNvSpPr>
          <p:nvPr>
            <p:ph idx="1"/>
          </p:nvPr>
        </p:nvSpPr>
        <p:spPr>
          <a:xfrm>
            <a:off x="1752600" y="1905000"/>
            <a:ext cx="7391400" cy="4267200"/>
          </a:xfrm>
        </p:spPr>
        <p:txBody>
          <a:bodyPr/>
          <a:lstStyle/>
          <a:p>
            <a:r>
              <a:rPr lang="en-US" dirty="0" smtClean="0"/>
              <a:t>During war (in the South):</a:t>
            </a:r>
          </a:p>
          <a:p>
            <a:pPr lvl="1"/>
            <a:r>
              <a:rPr lang="en-US" dirty="0" smtClean="0"/>
              <a:t>Acquisition hampered by blockade</a:t>
            </a:r>
          </a:p>
          <a:p>
            <a:pPr lvl="1"/>
            <a:r>
              <a:rPr lang="en-US" dirty="0" smtClean="0"/>
              <a:t>Southern drugstore stock was quickly used up</a:t>
            </a:r>
          </a:p>
          <a:p>
            <a:pPr lvl="1"/>
            <a:r>
              <a:rPr lang="en-US" dirty="0" smtClean="0"/>
              <a:t>What to do?</a:t>
            </a:r>
          </a:p>
          <a:p>
            <a:pPr lvl="2"/>
            <a:r>
              <a:rPr lang="en-US" dirty="0" smtClean="0"/>
              <a:t>Blockade running</a:t>
            </a:r>
          </a:p>
          <a:p>
            <a:pPr lvl="2"/>
            <a:r>
              <a:rPr lang="en-US" dirty="0" smtClean="0"/>
              <a:t>Smuggling through enemy lines</a:t>
            </a:r>
          </a:p>
          <a:p>
            <a:pPr lvl="2"/>
            <a:r>
              <a:rPr lang="en-US" dirty="0" smtClean="0"/>
              <a:t>Capture of Union supplies</a:t>
            </a:r>
          </a:p>
          <a:p>
            <a:pPr lvl="2"/>
            <a:r>
              <a:rPr lang="en-US" dirty="0" smtClean="0"/>
              <a:t>Use of native plants and remedies</a:t>
            </a:r>
          </a:p>
          <a:p>
            <a:pPr marL="971550" lvl="1" indent="-514350">
              <a:buFont typeface="+mj-lt"/>
              <a:buAutoNum type="arabicPeriod"/>
            </a:pPr>
            <a:endParaRPr lang="en-US" dirty="0" smtClean="0"/>
          </a:p>
          <a:p>
            <a:pPr lvl="1"/>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Military Pharmacy during the Civil </a:t>
            </a:r>
            <a:r>
              <a:rPr lang="en-US" dirty="0"/>
              <a:t>War Period</a:t>
            </a:r>
          </a:p>
        </p:txBody>
      </p:sp>
      <p:sp>
        <p:nvSpPr>
          <p:cNvPr id="3" name="Content Placeholder 2"/>
          <p:cNvSpPr>
            <a:spLocks noGrp="1"/>
          </p:cNvSpPr>
          <p:nvPr>
            <p:ph idx="1"/>
          </p:nvPr>
        </p:nvSpPr>
        <p:spPr>
          <a:xfrm>
            <a:off x="1752600" y="1905000"/>
            <a:ext cx="7391400" cy="4267200"/>
          </a:xfrm>
        </p:spPr>
        <p:txBody>
          <a:bodyPr/>
          <a:lstStyle/>
          <a:p>
            <a:r>
              <a:rPr lang="en-US" dirty="0" smtClean="0"/>
              <a:t>Both sides established laboratories to:</a:t>
            </a:r>
          </a:p>
          <a:p>
            <a:pPr lvl="1"/>
            <a:r>
              <a:rPr lang="en-US" dirty="0" smtClean="0"/>
              <a:t>Inspect raw drug material</a:t>
            </a:r>
          </a:p>
          <a:p>
            <a:pPr lvl="1"/>
            <a:r>
              <a:rPr lang="en-US" dirty="0" smtClean="0"/>
              <a:t>Prepare finished medicines</a:t>
            </a:r>
          </a:p>
          <a:p>
            <a:pPr lvl="1"/>
            <a:r>
              <a:rPr lang="en-US" dirty="0" smtClean="0"/>
              <a:t>Union labs:</a:t>
            </a:r>
          </a:p>
          <a:p>
            <a:pPr lvl="2"/>
            <a:r>
              <a:rPr lang="en-US" dirty="0" smtClean="0"/>
              <a:t>Philadelphia, Long Island, Brooklyn, St. Louis</a:t>
            </a:r>
          </a:p>
          <a:p>
            <a:pPr lvl="1"/>
            <a:r>
              <a:rPr lang="en-US" dirty="0" smtClean="0"/>
              <a:t>Confederate labs:</a:t>
            </a:r>
          </a:p>
          <a:p>
            <a:pPr lvl="2"/>
            <a:r>
              <a:rPr lang="en-US" dirty="0" smtClean="0"/>
              <a:t>Richmond, plus labs in Alabama, Georgia, North and South Carolina, Arkansas, and Texas</a:t>
            </a:r>
          </a:p>
          <a:p>
            <a:pPr lvl="1"/>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010400" cy="1143000"/>
          </a:xfrm>
        </p:spPr>
        <p:txBody>
          <a:bodyPr/>
          <a:lstStyle/>
          <a:p>
            <a:r>
              <a:rPr lang="en-US" dirty="0" smtClean="0"/>
              <a:t>Battlefield Drugstore</a:t>
            </a:r>
            <a:endParaRPr lang="en-US" sz="1200" dirty="0"/>
          </a:p>
        </p:txBody>
      </p:sp>
      <p:pic>
        <p:nvPicPr>
          <p:cNvPr id="112642" name="Picture 2"/>
          <p:cNvPicPr>
            <a:picLocks noGrp="1" noChangeAspect="1" noChangeArrowheads="1"/>
          </p:cNvPicPr>
          <p:nvPr>
            <p:ph idx="1"/>
          </p:nvPr>
        </p:nvPicPr>
        <p:blipFill>
          <a:blip r:embed="rId3" cstate="print"/>
          <a:srcRect/>
          <a:stretch>
            <a:fillRect/>
          </a:stretch>
        </p:blipFill>
        <p:spPr bwMode="auto">
          <a:xfrm>
            <a:off x="1905000" y="1828800"/>
            <a:ext cx="5444262" cy="4343400"/>
          </a:xfrm>
          <a:prstGeom prst="rect">
            <a:avLst/>
          </a:prstGeom>
          <a:noFill/>
          <a:ln w="9525">
            <a:noFill/>
            <a:miter lim="800000"/>
            <a:headEnd/>
            <a:tailEnd/>
          </a:ln>
        </p:spPr>
      </p:pic>
      <p:sp>
        <p:nvSpPr>
          <p:cNvPr id="5" name="Rectangle 4"/>
          <p:cNvSpPr/>
          <p:nvPr/>
        </p:nvSpPr>
        <p:spPr>
          <a:xfrm>
            <a:off x="1905000" y="6211669"/>
            <a:ext cx="7239000" cy="369332"/>
          </a:xfrm>
          <a:prstGeom prst="rect">
            <a:avLst/>
          </a:prstGeom>
        </p:spPr>
        <p:txBody>
          <a:bodyPr wrap="square">
            <a:spAutoFit/>
          </a:bodyPr>
          <a:lstStyle/>
          <a:p>
            <a:r>
              <a:rPr lang="en-US" dirty="0" smtClean="0"/>
              <a:t>http://www.drugstoremuseum.com/images/level_imgs/65498419851.jpg</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ctrTitle"/>
          </p:nvPr>
        </p:nvSpPr>
        <p:spPr/>
        <p:txBody>
          <a:bodyPr/>
          <a:lstStyle/>
          <a:p>
            <a:r>
              <a:rPr lang="en-US" dirty="0" smtClean="0"/>
              <a:t>Need for Standards</a:t>
            </a:r>
          </a:p>
        </p:txBody>
      </p:sp>
      <p:sp>
        <p:nvSpPr>
          <p:cNvPr id="74755" name="Rectangle 5"/>
          <p:cNvSpPr>
            <a:spLocks noGrp="1" noChangeArrowheads="1"/>
          </p:cNvSpPr>
          <p:nvPr>
            <p:ph type="subTitle" idx="1"/>
          </p:nvPr>
        </p:nvSpPr>
        <p:spPr>
          <a:xfrm>
            <a:off x="2209800" y="3276600"/>
            <a:ext cx="6400800" cy="2133600"/>
          </a:xfrm>
        </p:spPr>
        <p:txBody>
          <a:bodyPr/>
          <a:lstStyle/>
          <a:p>
            <a:r>
              <a:rPr lang="en-US" dirty="0" smtClean="0"/>
              <a:t>Patent medicines and adulterated drugs during the Civil War contributed greatly to the need for standards</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Charles Rice</a:t>
            </a:r>
          </a:p>
        </p:txBody>
      </p:sp>
      <p:sp>
        <p:nvSpPr>
          <p:cNvPr id="75779" name="Rectangle 3"/>
          <p:cNvSpPr>
            <a:spLocks noGrp="1" noChangeArrowheads="1"/>
          </p:cNvSpPr>
          <p:nvPr>
            <p:ph type="body" idx="1"/>
          </p:nvPr>
        </p:nvSpPr>
        <p:spPr>
          <a:xfrm>
            <a:off x="1828800" y="1905000"/>
            <a:ext cx="7010400" cy="4114800"/>
          </a:xfrm>
        </p:spPr>
        <p:txBody>
          <a:bodyPr/>
          <a:lstStyle/>
          <a:p>
            <a:pPr>
              <a:lnSpc>
                <a:spcPct val="90000"/>
              </a:lnSpc>
            </a:pPr>
            <a:r>
              <a:rPr lang="en-US" sz="2800" dirty="0" smtClean="0"/>
              <a:t>1841-1901</a:t>
            </a:r>
          </a:p>
          <a:p>
            <a:pPr lvl="1">
              <a:lnSpc>
                <a:spcPct val="90000"/>
              </a:lnSpc>
            </a:pPr>
            <a:r>
              <a:rPr lang="en-US" sz="2400" dirty="0" smtClean="0"/>
              <a:t>Received compounding training in the Navy</a:t>
            </a:r>
          </a:p>
          <a:p>
            <a:pPr lvl="1">
              <a:lnSpc>
                <a:spcPct val="90000"/>
              </a:lnSpc>
            </a:pPr>
            <a:r>
              <a:rPr lang="en-US" sz="2400" dirty="0" smtClean="0"/>
              <a:t>Subsequently began work at Bellevue Hospital in NYC</a:t>
            </a:r>
          </a:p>
          <a:p>
            <a:pPr lvl="2">
              <a:lnSpc>
                <a:spcPct val="90000"/>
              </a:lnSpc>
            </a:pPr>
            <a:r>
              <a:rPr lang="en-US" sz="2000" dirty="0" smtClean="0"/>
              <a:t>Lived there most of his life</a:t>
            </a:r>
          </a:p>
          <a:p>
            <a:pPr lvl="1">
              <a:lnSpc>
                <a:spcPct val="90000"/>
              </a:lnSpc>
            </a:pPr>
            <a:r>
              <a:rPr lang="en-US" sz="2400" dirty="0" smtClean="0"/>
              <a:t>Outspoken about need for compounding and dispensing standards</a:t>
            </a:r>
          </a:p>
          <a:p>
            <a:pPr lvl="2">
              <a:lnSpc>
                <a:spcPct val="90000"/>
              </a:lnSpc>
            </a:pPr>
            <a:r>
              <a:rPr lang="en-US" sz="2000" dirty="0" smtClean="0"/>
              <a:t>Creator of modern day pharmacopeia</a:t>
            </a:r>
          </a:p>
          <a:p>
            <a:pPr lvl="2">
              <a:lnSpc>
                <a:spcPct val="90000"/>
              </a:lnSpc>
            </a:pPr>
            <a:r>
              <a:rPr lang="en-US" sz="2000" dirty="0" smtClean="0"/>
              <a:t>Also instrumental in creating National Formulary</a:t>
            </a:r>
          </a:p>
          <a:p>
            <a:pPr lvl="2">
              <a:lnSpc>
                <a:spcPct val="90000"/>
              </a:lnSpc>
            </a:pPr>
            <a:r>
              <a:rPr lang="en-US" sz="2000" dirty="0" smtClean="0"/>
              <a:t>USP/NF (unified in 1975) is the official compendium of drug standards in the US</a:t>
            </a: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United States Pharmacopeia</a:t>
            </a:r>
          </a:p>
        </p:txBody>
      </p:sp>
      <p:sp>
        <p:nvSpPr>
          <p:cNvPr id="76803" name="Rectangle 3"/>
          <p:cNvSpPr>
            <a:spLocks noGrp="1" noChangeArrowheads="1"/>
          </p:cNvSpPr>
          <p:nvPr>
            <p:ph type="body" idx="1"/>
          </p:nvPr>
        </p:nvSpPr>
        <p:spPr>
          <a:xfrm>
            <a:off x="1905000" y="1905000"/>
            <a:ext cx="6934200" cy="4267200"/>
          </a:xfrm>
        </p:spPr>
        <p:txBody>
          <a:bodyPr/>
          <a:lstStyle/>
          <a:p>
            <a:pPr>
              <a:lnSpc>
                <a:spcPct val="90000"/>
              </a:lnSpc>
            </a:pPr>
            <a:r>
              <a:rPr lang="en-US" dirty="0" smtClean="0"/>
              <a:t>Designed to bring uniformity to the materia medica and pharmacy preparations of the day</a:t>
            </a:r>
          </a:p>
          <a:p>
            <a:pPr lvl="1">
              <a:lnSpc>
                <a:spcPct val="90000"/>
              </a:lnSpc>
            </a:pPr>
            <a:r>
              <a:rPr lang="en-US" dirty="0" smtClean="0"/>
              <a:t>First published in 1820</a:t>
            </a:r>
          </a:p>
          <a:p>
            <a:pPr lvl="1">
              <a:lnSpc>
                <a:spcPct val="90000"/>
              </a:lnSpc>
            </a:pPr>
            <a:r>
              <a:rPr lang="en-US" dirty="0" smtClean="0"/>
              <a:t>Initial work (first and second revisions) was done by physicians</a:t>
            </a:r>
          </a:p>
          <a:p>
            <a:pPr lvl="1">
              <a:lnSpc>
                <a:spcPct val="90000"/>
              </a:lnSpc>
            </a:pPr>
            <a:r>
              <a:rPr lang="en-US" dirty="0" smtClean="0"/>
              <a:t>USP Convention in 1840 involved pharmacists as well</a:t>
            </a:r>
          </a:p>
          <a:p>
            <a:pPr lvl="1">
              <a:lnSpc>
                <a:spcPct val="90000"/>
              </a:lnSpc>
            </a:pPr>
            <a:r>
              <a:rPr lang="en-US" dirty="0" smtClean="0"/>
              <a:t>Physicians lost interest by 1870</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r>
              <a:rPr lang="en-US" baseline="30000" dirty="0" smtClean="0"/>
              <a:t>th</a:t>
            </a:r>
            <a:r>
              <a:rPr lang="en-US" dirty="0" smtClean="0"/>
              <a:t> and 18</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828800" y="1905000"/>
            <a:ext cx="7010400" cy="4114800"/>
          </a:xfrm>
        </p:spPr>
        <p:txBody>
          <a:bodyPr/>
          <a:lstStyle/>
          <a:p>
            <a:r>
              <a:rPr lang="en-US" dirty="0" smtClean="0"/>
              <a:t>1698:  first drug patent</a:t>
            </a:r>
          </a:p>
          <a:p>
            <a:pPr lvl="1"/>
            <a:r>
              <a:rPr lang="en-US" dirty="0" smtClean="0"/>
              <a:t>Epsom salts (magnesium sulfate heptahydrate)</a:t>
            </a:r>
            <a:endParaRPr lang="en-US" dirty="0"/>
          </a:p>
        </p:txBody>
      </p:sp>
    </p:spTree>
    <p:extLst>
      <p:ext uri="{BB962C8B-B14F-4D97-AF65-F5344CB8AC3E}">
        <p14:creationId xmlns:p14="http://schemas.microsoft.com/office/powerpoint/2010/main" val="2231794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United States Pharmacopeia</a:t>
            </a:r>
          </a:p>
        </p:txBody>
      </p:sp>
      <p:sp>
        <p:nvSpPr>
          <p:cNvPr id="77827" name="Rectangle 3"/>
          <p:cNvSpPr>
            <a:spLocks noGrp="1" noChangeArrowheads="1"/>
          </p:cNvSpPr>
          <p:nvPr>
            <p:ph type="body" idx="1"/>
          </p:nvPr>
        </p:nvSpPr>
        <p:spPr>
          <a:xfrm>
            <a:off x="1905000" y="1905000"/>
            <a:ext cx="6934200" cy="4267200"/>
          </a:xfrm>
        </p:spPr>
        <p:txBody>
          <a:bodyPr/>
          <a:lstStyle/>
          <a:p>
            <a:r>
              <a:rPr lang="en-US" dirty="0" smtClean="0"/>
              <a:t>First Edition – what sort of formulas did it contain?</a:t>
            </a:r>
          </a:p>
        </p:txBody>
      </p:sp>
      <p:pic>
        <p:nvPicPr>
          <p:cNvPr id="77828" name="Picture 4"/>
          <p:cNvPicPr>
            <a:picLocks noChangeAspect="1" noChangeArrowheads="1"/>
          </p:cNvPicPr>
          <p:nvPr/>
        </p:nvPicPr>
        <p:blipFill>
          <a:blip r:embed="rId4" cstate="print"/>
          <a:srcRect/>
          <a:stretch>
            <a:fillRect/>
          </a:stretch>
        </p:blipFill>
        <p:spPr bwMode="auto">
          <a:xfrm>
            <a:off x="1828800" y="3048000"/>
            <a:ext cx="7086600" cy="2598738"/>
          </a:xfrm>
          <a:prstGeom prst="rect">
            <a:avLst/>
          </a:prstGeom>
          <a:noFill/>
          <a:ln w="9525">
            <a:noFill/>
            <a:miter lim="800000"/>
            <a:headEnd/>
            <a:tailEnd/>
          </a:ln>
          <a:effectLst/>
        </p:spPr>
      </p:pic>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4" cstate="print"/>
          <a:srcRect/>
          <a:stretch>
            <a:fillRect/>
          </a:stretch>
        </p:blipFill>
        <p:spPr bwMode="auto">
          <a:xfrm>
            <a:off x="228600" y="1258888"/>
            <a:ext cx="8610600" cy="4510087"/>
          </a:xfrm>
          <a:prstGeom prst="rect">
            <a:avLst/>
          </a:prstGeom>
          <a:noFill/>
          <a:ln w="9525">
            <a:noFill/>
            <a:miter lim="800000"/>
            <a:headEnd/>
            <a:tailEnd/>
          </a:ln>
          <a:effectLst/>
        </p:spPr>
      </p:pic>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4" cstate="print"/>
          <a:srcRect/>
          <a:stretch>
            <a:fillRect/>
          </a:stretch>
        </p:blipFill>
        <p:spPr bwMode="auto">
          <a:xfrm>
            <a:off x="381000" y="457200"/>
            <a:ext cx="7010400" cy="2970213"/>
          </a:xfrm>
          <a:prstGeom prst="rect">
            <a:avLst/>
          </a:prstGeom>
          <a:noFill/>
          <a:ln w="9525">
            <a:noFill/>
            <a:miter lim="800000"/>
            <a:headEnd/>
            <a:tailEnd/>
          </a:ln>
          <a:effectLst/>
        </p:spPr>
      </p:pic>
      <p:pic>
        <p:nvPicPr>
          <p:cNvPr id="79875" name="Picture 3"/>
          <p:cNvPicPr>
            <a:picLocks noChangeAspect="1" noChangeArrowheads="1"/>
          </p:cNvPicPr>
          <p:nvPr/>
        </p:nvPicPr>
        <p:blipFill>
          <a:blip r:embed="rId5" cstate="print"/>
          <a:srcRect/>
          <a:stretch>
            <a:fillRect/>
          </a:stretch>
        </p:blipFill>
        <p:spPr bwMode="auto">
          <a:xfrm>
            <a:off x="1752600" y="3733800"/>
            <a:ext cx="7010400" cy="2701925"/>
          </a:xfrm>
          <a:prstGeom prst="rect">
            <a:avLst/>
          </a:prstGeom>
          <a:noFill/>
          <a:ln w="9525">
            <a:noFill/>
            <a:miter lim="800000"/>
            <a:headEnd/>
            <a:tailEnd/>
          </a:ln>
          <a:effectLst/>
        </p:spPr>
      </p:pic>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4" cstate="print"/>
          <a:srcRect/>
          <a:stretch>
            <a:fillRect/>
          </a:stretch>
        </p:blipFill>
        <p:spPr bwMode="auto">
          <a:xfrm>
            <a:off x="381000" y="1123950"/>
            <a:ext cx="8534400" cy="4702175"/>
          </a:xfrm>
          <a:prstGeom prst="rect">
            <a:avLst/>
          </a:prstGeom>
          <a:noFill/>
          <a:ln w="9525">
            <a:noFill/>
            <a:miter lim="800000"/>
            <a:headEnd/>
            <a:tailEnd/>
          </a:ln>
          <a:effectLst/>
        </p:spPr>
      </p:pic>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4" cstate="print"/>
          <a:srcRect/>
          <a:stretch>
            <a:fillRect/>
          </a:stretch>
        </p:blipFill>
        <p:spPr bwMode="auto">
          <a:xfrm>
            <a:off x="228600" y="1376363"/>
            <a:ext cx="8763000" cy="4149725"/>
          </a:xfrm>
          <a:prstGeom prst="rect">
            <a:avLst/>
          </a:prstGeom>
          <a:noFill/>
          <a:ln w="9525">
            <a:noFill/>
            <a:miter lim="800000"/>
            <a:headEnd/>
            <a:tailEnd/>
          </a:ln>
          <a:effectLst/>
        </p:spPr>
      </p:pic>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4" cstate="print"/>
          <a:srcRect/>
          <a:stretch>
            <a:fillRect/>
          </a:stretch>
        </p:blipFill>
        <p:spPr bwMode="auto">
          <a:xfrm>
            <a:off x="457200" y="1074738"/>
            <a:ext cx="8382000" cy="4803775"/>
          </a:xfrm>
          <a:prstGeom prst="rect">
            <a:avLst/>
          </a:prstGeom>
          <a:noFill/>
          <a:ln w="9525">
            <a:noFill/>
            <a:miter lim="800000"/>
            <a:headEnd/>
            <a:tailEnd/>
          </a:ln>
          <a:effectLst/>
        </p:spPr>
      </p:pic>
      <p:sp>
        <p:nvSpPr>
          <p:cNvPr id="82947" name="Text Box 3"/>
          <p:cNvSpPr txBox="1">
            <a:spLocks noChangeArrowheads="1"/>
          </p:cNvSpPr>
          <p:nvPr/>
        </p:nvSpPr>
        <p:spPr bwMode="auto">
          <a:xfrm>
            <a:off x="2667000" y="1905000"/>
            <a:ext cx="4572000" cy="366713"/>
          </a:xfrm>
          <a:prstGeom prst="rect">
            <a:avLst/>
          </a:prstGeom>
          <a:solidFill>
            <a:srgbClr val="FFFFFF"/>
          </a:solidFill>
          <a:ln w="9525">
            <a:noFill/>
            <a:miter lim="800000"/>
            <a:headEnd/>
            <a:tailEnd/>
          </a:ln>
          <a:effectLst/>
        </p:spPr>
        <p:txBody>
          <a:bodyPr>
            <a:spAutoFit/>
          </a:bodyPr>
          <a:lstStyle/>
          <a:p>
            <a:pPr>
              <a:spcBef>
                <a:spcPct val="50000"/>
              </a:spcBef>
            </a:pPr>
            <a:endParaRPr lang="en-US" b="0" dirty="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t>Edward Robinson Squibb</a:t>
            </a:r>
          </a:p>
        </p:txBody>
      </p:sp>
      <p:sp>
        <p:nvSpPr>
          <p:cNvPr id="83971" name="Rectangle 3"/>
          <p:cNvSpPr>
            <a:spLocks noGrp="1" noChangeArrowheads="1"/>
          </p:cNvSpPr>
          <p:nvPr>
            <p:ph type="body" idx="1"/>
          </p:nvPr>
        </p:nvSpPr>
        <p:spPr>
          <a:xfrm>
            <a:off x="1905000" y="1905000"/>
            <a:ext cx="5334000" cy="4114800"/>
          </a:xfrm>
        </p:spPr>
        <p:txBody>
          <a:bodyPr/>
          <a:lstStyle/>
          <a:p>
            <a:pPr>
              <a:lnSpc>
                <a:spcPct val="90000"/>
              </a:lnSpc>
            </a:pPr>
            <a:r>
              <a:rPr lang="en-US" dirty="0" smtClean="0"/>
              <a:t>1819-1900</a:t>
            </a:r>
          </a:p>
          <a:p>
            <a:pPr lvl="1">
              <a:lnSpc>
                <a:spcPct val="90000"/>
              </a:lnSpc>
            </a:pPr>
            <a:r>
              <a:rPr lang="en-US" dirty="0" smtClean="0"/>
              <a:t>Advocate of product standards</a:t>
            </a:r>
          </a:p>
          <a:p>
            <a:pPr lvl="2">
              <a:lnSpc>
                <a:spcPct val="90000"/>
              </a:lnSpc>
            </a:pPr>
            <a:r>
              <a:rPr lang="en-US" dirty="0" smtClean="0"/>
              <a:t>Quality more important than lowest price</a:t>
            </a:r>
          </a:p>
          <a:p>
            <a:pPr lvl="2">
              <a:lnSpc>
                <a:spcPct val="90000"/>
              </a:lnSpc>
            </a:pPr>
            <a:r>
              <a:rPr lang="en-US" dirty="0" smtClean="0"/>
              <a:t>Ether – steam process of production led to more standardized, efficacious product</a:t>
            </a:r>
          </a:p>
          <a:p>
            <a:pPr lvl="3">
              <a:lnSpc>
                <a:spcPct val="90000"/>
              </a:lnSpc>
            </a:pPr>
            <a:r>
              <a:rPr lang="en-US" dirty="0" smtClean="0"/>
              <a:t>Refused to patent process</a:t>
            </a:r>
          </a:p>
          <a:p>
            <a:pPr lvl="3">
              <a:lnSpc>
                <a:spcPct val="90000"/>
              </a:lnSpc>
            </a:pPr>
            <a:r>
              <a:rPr lang="en-US" dirty="0" smtClean="0"/>
              <a:t>Published for others to use</a:t>
            </a:r>
          </a:p>
        </p:txBody>
      </p:sp>
      <p:pic>
        <p:nvPicPr>
          <p:cNvPr id="83972" name="Picture 4"/>
          <p:cNvPicPr>
            <a:picLocks noChangeAspect="1" noChangeArrowheads="1"/>
          </p:cNvPicPr>
          <p:nvPr/>
        </p:nvPicPr>
        <p:blipFill>
          <a:blip r:embed="rId4" cstate="print"/>
          <a:srcRect/>
          <a:stretch>
            <a:fillRect/>
          </a:stretch>
        </p:blipFill>
        <p:spPr bwMode="auto">
          <a:xfrm>
            <a:off x="7119938" y="3657600"/>
            <a:ext cx="1730375" cy="2343150"/>
          </a:xfrm>
          <a:prstGeom prst="rect">
            <a:avLst/>
          </a:prstGeom>
          <a:noFill/>
          <a:ln w="9525">
            <a:noFill/>
            <a:miter lim="800000"/>
            <a:headEnd/>
            <a:tailEnd/>
          </a:ln>
          <a:effectLst/>
        </p:spPr>
      </p:pic>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t>Edward Robinson Squibb</a:t>
            </a:r>
          </a:p>
        </p:txBody>
      </p:sp>
      <p:sp>
        <p:nvSpPr>
          <p:cNvPr id="84995" name="Rectangle 3"/>
          <p:cNvSpPr>
            <a:spLocks noGrp="1" noChangeArrowheads="1"/>
          </p:cNvSpPr>
          <p:nvPr>
            <p:ph type="body" idx="1"/>
          </p:nvPr>
        </p:nvSpPr>
        <p:spPr>
          <a:xfrm>
            <a:off x="1905000" y="1905000"/>
            <a:ext cx="6858000" cy="4114800"/>
          </a:xfrm>
        </p:spPr>
        <p:txBody>
          <a:bodyPr/>
          <a:lstStyle/>
          <a:p>
            <a:pPr lvl="1"/>
            <a:r>
              <a:rPr lang="en-US" dirty="0" smtClean="0"/>
              <a:t>Went on to form pharmaceutical company in 1858</a:t>
            </a:r>
          </a:p>
          <a:p>
            <a:pPr lvl="2"/>
            <a:r>
              <a:rPr lang="en-US" dirty="0" smtClean="0"/>
              <a:t>Initial lab was destroyed by fire when a lab assistant dropped a bottle of ether</a:t>
            </a:r>
          </a:p>
          <a:p>
            <a:pPr lvl="2"/>
            <a:r>
              <a:rPr lang="en-US" dirty="0" smtClean="0"/>
              <a:t>Rebuilt; lab assistant was retained (and promoted!)</a:t>
            </a:r>
          </a:p>
          <a:p>
            <a:pPr lvl="2"/>
            <a:r>
              <a:rPr lang="en-US" dirty="0" smtClean="0"/>
              <a:t>Saw tremendous growth</a:t>
            </a:r>
          </a:p>
          <a:p>
            <a:pPr lvl="3"/>
            <a:r>
              <a:rPr lang="en-US" dirty="0" smtClean="0"/>
              <a:t>Sold ether with excellent reputation for quality</a:t>
            </a:r>
          </a:p>
          <a:p>
            <a:pPr lvl="3"/>
            <a:r>
              <a:rPr lang="en-US" dirty="0" smtClean="0"/>
              <a:t>Civil War increased demand for products</a:t>
            </a: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Edward Robinson Squibb</a:t>
            </a:r>
          </a:p>
        </p:txBody>
      </p:sp>
      <p:sp>
        <p:nvSpPr>
          <p:cNvPr id="86019" name="Rectangle 3"/>
          <p:cNvSpPr>
            <a:spLocks noGrp="1" noChangeArrowheads="1"/>
          </p:cNvSpPr>
          <p:nvPr>
            <p:ph type="body" idx="1"/>
          </p:nvPr>
        </p:nvSpPr>
        <p:spPr>
          <a:xfrm>
            <a:off x="1905000" y="1905000"/>
            <a:ext cx="6858000" cy="4114800"/>
          </a:xfrm>
        </p:spPr>
        <p:txBody>
          <a:bodyPr/>
          <a:lstStyle/>
          <a:p>
            <a:pPr lvl="1"/>
            <a:r>
              <a:rPr lang="en-US" sz="2400" dirty="0" smtClean="0"/>
              <a:t>Post-war:  increased attention on substandard and adulterated medicines</a:t>
            </a:r>
          </a:p>
          <a:p>
            <a:pPr lvl="1"/>
            <a:r>
              <a:rPr lang="en-US" sz="2400" dirty="0" smtClean="0"/>
              <a:t>1876 APhA meeting:  led debate on the future of the USP</a:t>
            </a:r>
          </a:p>
          <a:p>
            <a:pPr lvl="2"/>
            <a:r>
              <a:rPr lang="en-US" sz="2000" dirty="0" smtClean="0"/>
              <a:t>Need for more frequent revision</a:t>
            </a:r>
          </a:p>
          <a:p>
            <a:pPr lvl="2"/>
            <a:r>
              <a:rPr lang="en-US" sz="2000" dirty="0" smtClean="0"/>
              <a:t>Increased discussion of monographs</a:t>
            </a:r>
          </a:p>
          <a:p>
            <a:pPr lvl="2"/>
            <a:r>
              <a:rPr lang="en-US" sz="2000" dirty="0" smtClean="0"/>
              <a:t>Correction of errors</a:t>
            </a:r>
          </a:p>
          <a:p>
            <a:pPr lvl="1"/>
            <a:r>
              <a:rPr lang="en-US" sz="2400" dirty="0" smtClean="0"/>
              <a:t>1877 APhA meeting:  </a:t>
            </a:r>
          </a:p>
          <a:p>
            <a:pPr lvl="2"/>
            <a:r>
              <a:rPr lang="en-US" sz="2000" dirty="0" smtClean="0"/>
              <a:t>Formed Committee on Revision</a:t>
            </a:r>
          </a:p>
          <a:p>
            <a:pPr lvl="2"/>
            <a:r>
              <a:rPr lang="en-US" sz="2000" dirty="0" smtClean="0"/>
              <a:t>Charles Rice named as chair</a:t>
            </a: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Charles Rice</a:t>
            </a:r>
          </a:p>
        </p:txBody>
      </p:sp>
      <p:sp>
        <p:nvSpPr>
          <p:cNvPr id="87043" name="Rectangle 3"/>
          <p:cNvSpPr>
            <a:spLocks noGrp="1" noChangeArrowheads="1"/>
          </p:cNvSpPr>
          <p:nvPr>
            <p:ph type="body" idx="1"/>
          </p:nvPr>
        </p:nvSpPr>
        <p:spPr>
          <a:xfrm>
            <a:off x="1828800" y="1905000"/>
            <a:ext cx="7010400" cy="4114800"/>
          </a:xfrm>
        </p:spPr>
        <p:txBody>
          <a:bodyPr/>
          <a:lstStyle/>
          <a:p>
            <a:r>
              <a:rPr lang="en-US" dirty="0" smtClean="0"/>
              <a:t>1841-1901</a:t>
            </a:r>
          </a:p>
          <a:p>
            <a:pPr lvl="1"/>
            <a:r>
              <a:rPr lang="en-US" dirty="0" smtClean="0"/>
              <a:t>Creator of the modern pharmacopeia</a:t>
            </a:r>
          </a:p>
          <a:p>
            <a:pPr lvl="2"/>
            <a:r>
              <a:rPr lang="en-US" dirty="0" smtClean="0"/>
              <a:t>6</a:t>
            </a:r>
            <a:r>
              <a:rPr lang="en-US" baseline="30000" dirty="0" smtClean="0"/>
              <a:t>th</a:t>
            </a:r>
            <a:r>
              <a:rPr lang="en-US" dirty="0" smtClean="0"/>
              <a:t> Revision was very different from previous editions</a:t>
            </a:r>
          </a:p>
          <a:p>
            <a:pPr lvl="2"/>
            <a:r>
              <a:rPr lang="en-US" dirty="0" smtClean="0"/>
              <a:t>Provided a useful tool for pharmacists who were abandoning in-store manufacturing and focusing on quality and standards</a:t>
            </a:r>
          </a:p>
          <a:p>
            <a:pPr lvl="1"/>
            <a:r>
              <a:rPr lang="en-US" dirty="0" smtClean="0"/>
              <a:t>Father of the National Formulary</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Revolutionary War Era</a:t>
            </a:r>
          </a:p>
        </p:txBody>
      </p:sp>
      <p:sp>
        <p:nvSpPr>
          <p:cNvPr id="24579" name="Rectangle 3"/>
          <p:cNvSpPr>
            <a:spLocks noGrp="1" noChangeArrowheads="1"/>
          </p:cNvSpPr>
          <p:nvPr>
            <p:ph type="body" idx="1"/>
          </p:nvPr>
        </p:nvSpPr>
        <p:spPr>
          <a:xfrm>
            <a:off x="1828800" y="1905000"/>
            <a:ext cx="7010400" cy="4114800"/>
          </a:xfrm>
        </p:spPr>
        <p:txBody>
          <a:bodyPr/>
          <a:lstStyle/>
          <a:p>
            <a:pPr>
              <a:lnSpc>
                <a:spcPct val="80000"/>
              </a:lnSpc>
            </a:pPr>
            <a:r>
              <a:rPr lang="en-US" sz="2800" dirty="0" smtClean="0"/>
              <a:t>Continental Congress resolution (1775)</a:t>
            </a:r>
          </a:p>
          <a:p>
            <a:pPr lvl="1">
              <a:lnSpc>
                <a:spcPct val="80000"/>
              </a:lnSpc>
            </a:pPr>
            <a:r>
              <a:rPr lang="en-US" sz="2400" dirty="0" smtClean="0"/>
              <a:t>Established an Army Hospital</a:t>
            </a:r>
          </a:p>
          <a:p>
            <a:pPr lvl="1">
              <a:lnSpc>
                <a:spcPct val="80000"/>
              </a:lnSpc>
            </a:pPr>
            <a:r>
              <a:rPr lang="en-US" sz="2400" dirty="0" smtClean="0"/>
              <a:t>Staff included:</a:t>
            </a:r>
          </a:p>
          <a:p>
            <a:pPr lvl="2">
              <a:lnSpc>
                <a:spcPct val="80000"/>
              </a:lnSpc>
            </a:pPr>
            <a:r>
              <a:rPr lang="en-US" sz="2000" dirty="0" smtClean="0"/>
              <a:t>Director-general and chief physician</a:t>
            </a:r>
          </a:p>
          <a:p>
            <a:pPr lvl="2">
              <a:lnSpc>
                <a:spcPct val="80000"/>
              </a:lnSpc>
            </a:pPr>
            <a:r>
              <a:rPr lang="en-US" sz="2000" dirty="0" smtClean="0"/>
              <a:t>4 surgeons</a:t>
            </a:r>
          </a:p>
          <a:p>
            <a:pPr lvl="2">
              <a:lnSpc>
                <a:spcPct val="80000"/>
              </a:lnSpc>
            </a:pPr>
            <a:r>
              <a:rPr lang="en-US" sz="2000" dirty="0" smtClean="0"/>
              <a:t>1 apothecary</a:t>
            </a:r>
          </a:p>
          <a:p>
            <a:pPr lvl="2">
              <a:lnSpc>
                <a:spcPct val="80000"/>
              </a:lnSpc>
            </a:pPr>
            <a:r>
              <a:rPr lang="en-US" sz="2000" dirty="0" smtClean="0"/>
              <a:t>20 mates</a:t>
            </a:r>
          </a:p>
          <a:p>
            <a:pPr>
              <a:lnSpc>
                <a:spcPct val="80000"/>
              </a:lnSpc>
            </a:pPr>
            <a:r>
              <a:rPr lang="en-US" sz="2800" dirty="0" smtClean="0"/>
              <a:t>Resolution reorganizing the medical department (1777)</a:t>
            </a:r>
          </a:p>
          <a:p>
            <a:pPr lvl="1">
              <a:lnSpc>
                <a:spcPct val="80000"/>
              </a:lnSpc>
            </a:pPr>
            <a:r>
              <a:rPr lang="en-US" sz="2400" dirty="0" smtClean="0"/>
              <a:t>Apothecaries roles restricted to pharmaceutical ones</a:t>
            </a:r>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United States Pharmacopeia</a:t>
            </a:r>
          </a:p>
        </p:txBody>
      </p:sp>
      <p:sp>
        <p:nvSpPr>
          <p:cNvPr id="88067" name="Rectangle 3"/>
          <p:cNvSpPr>
            <a:spLocks noGrp="1" noChangeArrowheads="1"/>
          </p:cNvSpPr>
          <p:nvPr>
            <p:ph type="body" idx="1"/>
          </p:nvPr>
        </p:nvSpPr>
        <p:spPr>
          <a:xfrm>
            <a:off x="1905000" y="1905000"/>
            <a:ext cx="6934200" cy="4800600"/>
          </a:xfrm>
        </p:spPr>
        <p:txBody>
          <a:bodyPr/>
          <a:lstStyle/>
          <a:p>
            <a:r>
              <a:rPr lang="en-US" sz="2800" dirty="0" smtClean="0"/>
              <a:t>Changes implemented with Rice at helm:  </a:t>
            </a:r>
          </a:p>
          <a:p>
            <a:pPr lvl="1"/>
            <a:r>
              <a:rPr lang="en-US" sz="2400" dirty="0" smtClean="0"/>
              <a:t>List of guiding principles - 1880</a:t>
            </a:r>
          </a:p>
          <a:p>
            <a:pPr lvl="2"/>
            <a:r>
              <a:rPr lang="en-US" sz="2000" dirty="0" smtClean="0"/>
              <a:t>Use of English weights and measures (rather than English and Latin)</a:t>
            </a:r>
          </a:p>
          <a:p>
            <a:pPr lvl="2"/>
            <a:r>
              <a:rPr lang="en-US" sz="2000" dirty="0" smtClean="0"/>
              <a:t>Parts by weight</a:t>
            </a:r>
          </a:p>
          <a:p>
            <a:pPr lvl="2"/>
            <a:r>
              <a:rPr lang="en-US" sz="2000" dirty="0" smtClean="0"/>
              <a:t>Use of a single alphabetic list</a:t>
            </a:r>
          </a:p>
          <a:p>
            <a:pPr lvl="2"/>
            <a:r>
              <a:rPr lang="en-US" sz="2000" dirty="0" smtClean="0"/>
              <a:t>Chemical formulas, specific gravities, and atomic weights were to be added</a:t>
            </a:r>
          </a:p>
          <a:p>
            <a:pPr lvl="2"/>
            <a:r>
              <a:rPr lang="en-US" sz="2000" dirty="0" smtClean="0"/>
              <a:t>USP VI was to “address the needs of professional practice, mass manufacturing, and developing regulations against drug adulteration”</a:t>
            </a: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National Formulary</a:t>
            </a:r>
          </a:p>
        </p:txBody>
      </p:sp>
      <p:sp>
        <p:nvSpPr>
          <p:cNvPr id="89091" name="Rectangle 3"/>
          <p:cNvSpPr>
            <a:spLocks noGrp="1" noChangeArrowheads="1"/>
          </p:cNvSpPr>
          <p:nvPr>
            <p:ph type="body" idx="1"/>
          </p:nvPr>
        </p:nvSpPr>
        <p:spPr>
          <a:xfrm>
            <a:off x="1828800" y="1905000"/>
            <a:ext cx="7010400" cy="4114800"/>
          </a:xfrm>
        </p:spPr>
        <p:txBody>
          <a:bodyPr/>
          <a:lstStyle/>
          <a:p>
            <a:pPr>
              <a:lnSpc>
                <a:spcPct val="90000"/>
              </a:lnSpc>
            </a:pPr>
            <a:r>
              <a:rPr lang="en-US" sz="2400" dirty="0" smtClean="0"/>
              <a:t>Pharmacists were becoming concerned with rapid growth of manufacturers in the mid-1880s</a:t>
            </a:r>
          </a:p>
          <a:p>
            <a:pPr lvl="1">
              <a:lnSpc>
                <a:spcPct val="90000"/>
              </a:lnSpc>
            </a:pPr>
            <a:r>
              <a:rPr lang="en-US" sz="2000" dirty="0" smtClean="0"/>
              <a:t>Didn’t want to merely “count and pour”</a:t>
            </a:r>
          </a:p>
          <a:p>
            <a:pPr lvl="1">
              <a:lnSpc>
                <a:spcPct val="90000"/>
              </a:lnSpc>
            </a:pPr>
            <a:r>
              <a:rPr lang="en-US" sz="2000" dirty="0" smtClean="0"/>
              <a:t>Wanted lists of formulas that physicians could </a:t>
            </a:r>
            <a:r>
              <a:rPr lang="en-US" sz="2000" dirty="0" smtClean="0"/>
              <a:t>prescribe </a:t>
            </a:r>
            <a:r>
              <a:rPr lang="en-US" sz="2000" dirty="0" smtClean="0"/>
              <a:t>and pharmacists could compound</a:t>
            </a:r>
          </a:p>
          <a:p>
            <a:pPr>
              <a:lnSpc>
                <a:spcPct val="90000"/>
              </a:lnSpc>
            </a:pPr>
            <a:r>
              <a:rPr lang="en-US" sz="2400" dirty="0" smtClean="0"/>
              <a:t>Rice served as chair of Committee on Unofficial Formulas of the APhA</a:t>
            </a:r>
          </a:p>
          <a:p>
            <a:pPr lvl="1">
              <a:lnSpc>
                <a:spcPct val="90000"/>
              </a:lnSpc>
            </a:pPr>
            <a:r>
              <a:rPr lang="en-US" sz="2000" dirty="0" smtClean="0"/>
              <a:t>New York and Brooklyn Formulary was starting point</a:t>
            </a:r>
          </a:p>
          <a:p>
            <a:pPr lvl="1">
              <a:lnSpc>
                <a:spcPct val="90000"/>
              </a:lnSpc>
            </a:pPr>
            <a:r>
              <a:rPr lang="en-US" sz="2000" dirty="0" smtClean="0"/>
              <a:t>Eventually resulted in NF</a:t>
            </a:r>
          </a:p>
          <a:p>
            <a:pPr lvl="1">
              <a:lnSpc>
                <a:spcPct val="90000"/>
              </a:lnSpc>
            </a:pPr>
            <a:r>
              <a:rPr lang="en-US" sz="2000" dirty="0" smtClean="0"/>
              <a:t>Only involved in first edition</a:t>
            </a: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a:t>The Era of Biologicals</a:t>
            </a:r>
            <a:endParaRPr lang="en-US" dirty="0" smtClean="0"/>
          </a:p>
        </p:txBody>
      </p:sp>
      <p:sp>
        <p:nvSpPr>
          <p:cNvPr id="89091" name="Rectangle 3"/>
          <p:cNvSpPr>
            <a:spLocks noGrp="1" noChangeArrowheads="1"/>
          </p:cNvSpPr>
          <p:nvPr>
            <p:ph type="body" idx="1"/>
          </p:nvPr>
        </p:nvSpPr>
        <p:spPr>
          <a:xfrm>
            <a:off x="1828800" y="1905000"/>
            <a:ext cx="7010400" cy="4114800"/>
          </a:xfrm>
        </p:spPr>
        <p:txBody>
          <a:bodyPr/>
          <a:lstStyle/>
          <a:p>
            <a:pPr marL="299085" marR="53975" indent="-286385">
              <a:buFont typeface="Arial"/>
              <a:buChar char="•"/>
              <a:tabLst>
                <a:tab pos="299720" algn="l"/>
              </a:tabLst>
            </a:pPr>
            <a:r>
              <a:rPr lang="en-US" spc="10" dirty="0" smtClean="0">
                <a:cs typeface="Arial"/>
              </a:rPr>
              <a:t>1866:  Parke Davis and Company established in Detroit</a:t>
            </a:r>
          </a:p>
          <a:p>
            <a:pPr marL="699135" marR="53975" lvl="1" indent="-286385">
              <a:buFont typeface="Arial"/>
              <a:buChar char="•"/>
              <a:tabLst>
                <a:tab pos="299720" algn="l"/>
              </a:tabLst>
            </a:pPr>
            <a:r>
              <a:rPr lang="en-US" spc="10" dirty="0" smtClean="0">
                <a:cs typeface="Arial"/>
              </a:rPr>
              <a:t>Standardized botanical extracts</a:t>
            </a:r>
          </a:p>
          <a:p>
            <a:pPr marL="699135" marR="53975" lvl="1" indent="-286385">
              <a:buFont typeface="Arial"/>
              <a:buChar char="•"/>
              <a:tabLst>
                <a:tab pos="299720" algn="l"/>
              </a:tabLst>
            </a:pPr>
            <a:r>
              <a:rPr lang="en-US" spc="10" dirty="0" smtClean="0">
                <a:cs typeface="Arial"/>
              </a:rPr>
              <a:t>First to establish its research institute in 1902</a:t>
            </a:r>
            <a:endParaRPr lang="en-US" dirty="0">
              <a:cs typeface="Arial"/>
            </a:endParaRPr>
          </a:p>
          <a:p>
            <a:pPr lvl="1">
              <a:lnSpc>
                <a:spcPct val="100000"/>
              </a:lnSpc>
              <a:buFont typeface="Arial"/>
              <a:buChar char="•"/>
            </a:pPr>
            <a:endParaRPr lang="en-US" sz="18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2464391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a:t>The Era of Biologicals</a:t>
            </a:r>
            <a:endParaRPr lang="en-US" dirty="0" smtClean="0"/>
          </a:p>
        </p:txBody>
      </p:sp>
      <p:sp>
        <p:nvSpPr>
          <p:cNvPr id="89091" name="Rectangle 3"/>
          <p:cNvSpPr>
            <a:spLocks noGrp="1" noChangeArrowheads="1"/>
          </p:cNvSpPr>
          <p:nvPr>
            <p:ph type="body" idx="1"/>
          </p:nvPr>
        </p:nvSpPr>
        <p:spPr>
          <a:xfrm>
            <a:off x="1828800" y="1905000"/>
            <a:ext cx="7010400" cy="4114800"/>
          </a:xfrm>
        </p:spPr>
        <p:txBody>
          <a:bodyPr/>
          <a:lstStyle/>
          <a:p>
            <a:pPr marL="299085" marR="53975" indent="-286385">
              <a:buFont typeface="Arial"/>
              <a:buChar char="•"/>
              <a:tabLst>
                <a:tab pos="299720" algn="l"/>
              </a:tabLst>
            </a:pPr>
            <a:r>
              <a:rPr lang="en-US" spc="10" dirty="0" smtClean="0">
                <a:cs typeface="Arial"/>
              </a:rPr>
              <a:t>1876:  Eli Lilly &amp; Company established in Indianapolis</a:t>
            </a:r>
          </a:p>
          <a:p>
            <a:pPr marL="699135" marR="53975" lvl="1" indent="-286385">
              <a:buFont typeface="Arial"/>
              <a:buChar char="•"/>
              <a:tabLst>
                <a:tab pos="299720" algn="l"/>
              </a:tabLst>
            </a:pPr>
            <a:r>
              <a:rPr lang="en-US" spc="10" dirty="0" smtClean="0">
                <a:cs typeface="Arial"/>
              </a:rPr>
              <a:t>Eli Lilly was a Union artillery colonel </a:t>
            </a:r>
            <a:endParaRPr lang="en-US" spc="10" dirty="0">
              <a:cs typeface="Arial"/>
            </a:endParaRPr>
          </a:p>
          <a:p>
            <a:pPr marL="699135" marR="53975" lvl="1" indent="-286385">
              <a:buFont typeface="Arial"/>
              <a:buChar char="•"/>
              <a:tabLst>
                <a:tab pos="299720" algn="l"/>
              </a:tabLst>
            </a:pPr>
            <a:r>
              <a:rPr lang="en-US" spc="10" dirty="0" smtClean="0">
                <a:cs typeface="Arial"/>
              </a:rPr>
              <a:t>Produced standardized botanical extracts</a:t>
            </a:r>
          </a:p>
          <a:p>
            <a:pPr marL="699135" marR="53975" lvl="1" indent="-286385">
              <a:buFont typeface="Arial"/>
              <a:buChar char="•"/>
              <a:tabLst>
                <a:tab pos="299720" algn="l"/>
              </a:tabLst>
            </a:pPr>
            <a:r>
              <a:rPr lang="en-US" spc="10" dirty="0" smtClean="0">
                <a:cs typeface="Arial"/>
              </a:rPr>
              <a:t>Began commercial manufacture of insulin worldwide in 20</a:t>
            </a:r>
            <a:r>
              <a:rPr lang="en-US" spc="10" baseline="30000" dirty="0" smtClean="0">
                <a:cs typeface="Arial"/>
              </a:rPr>
              <a:t>th</a:t>
            </a:r>
            <a:r>
              <a:rPr lang="en-US" spc="10" dirty="0" smtClean="0">
                <a:cs typeface="Arial"/>
              </a:rPr>
              <a:t> century</a:t>
            </a:r>
            <a:endParaRPr lang="en-US" dirty="0">
              <a:cs typeface="Arial"/>
            </a:endParaRPr>
          </a:p>
          <a:p>
            <a:pPr lvl="1">
              <a:lnSpc>
                <a:spcPct val="100000"/>
              </a:lnSpc>
              <a:buFont typeface="Arial"/>
              <a:buChar char="•"/>
            </a:pPr>
            <a:endParaRPr lang="en-US" sz="18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20715478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smtClean="0"/>
              <a:t>The Era of Biologicals</a:t>
            </a:r>
          </a:p>
        </p:txBody>
      </p:sp>
      <p:sp>
        <p:nvSpPr>
          <p:cNvPr id="89091" name="Rectangle 3"/>
          <p:cNvSpPr>
            <a:spLocks noGrp="1" noChangeArrowheads="1"/>
          </p:cNvSpPr>
          <p:nvPr>
            <p:ph type="body" idx="1"/>
          </p:nvPr>
        </p:nvSpPr>
        <p:spPr>
          <a:xfrm>
            <a:off x="1828800" y="1905000"/>
            <a:ext cx="7010400" cy="4114800"/>
          </a:xfrm>
        </p:spPr>
        <p:txBody>
          <a:bodyPr/>
          <a:lstStyle/>
          <a:p>
            <a:pPr marL="299085" marR="53975" indent="-286385">
              <a:buFont typeface="Arial"/>
              <a:buChar char="•"/>
              <a:tabLst>
                <a:tab pos="299720" algn="l"/>
              </a:tabLst>
            </a:pPr>
            <a:r>
              <a:rPr lang="en-US" spc="10" dirty="0" smtClean="0">
                <a:cs typeface="Arial"/>
              </a:rPr>
              <a:t>1894:  HK Mulford Company established in Philadelphia</a:t>
            </a:r>
          </a:p>
          <a:p>
            <a:pPr marL="699135" marR="53975" lvl="1" indent="-286385">
              <a:buFont typeface="Arial"/>
              <a:buChar char="•"/>
              <a:tabLst>
                <a:tab pos="299720" algn="l"/>
              </a:tabLst>
            </a:pPr>
            <a:r>
              <a:rPr lang="en-US" spc="10" dirty="0" smtClean="0">
                <a:cs typeface="Arial"/>
              </a:rPr>
              <a:t>Produced anti-toxins</a:t>
            </a:r>
          </a:p>
          <a:p>
            <a:pPr marL="699135" marR="53975" lvl="1" indent="-286385">
              <a:buFont typeface="Arial"/>
              <a:buChar char="•"/>
              <a:tabLst>
                <a:tab pos="299720" algn="l"/>
              </a:tabLst>
            </a:pPr>
            <a:r>
              <a:rPr lang="en-US" spc="10" dirty="0" smtClean="0">
                <a:cs typeface="Arial"/>
              </a:rPr>
              <a:t>By 1900:  produced dozens, including rabies, tetanus, </a:t>
            </a:r>
            <a:r>
              <a:rPr lang="en-US" spc="10" dirty="0" smtClean="0">
                <a:cs typeface="Arial"/>
              </a:rPr>
              <a:t>anti-streptococcus</a:t>
            </a:r>
            <a:endParaRPr lang="en-US" spc="10" dirty="0" smtClean="0">
              <a:cs typeface="Arial"/>
            </a:endParaRPr>
          </a:p>
          <a:p>
            <a:pPr marL="699135" marR="53975" lvl="1" indent="-286385">
              <a:buFont typeface="Arial"/>
              <a:buChar char="•"/>
              <a:tabLst>
                <a:tab pos="299720" algn="l"/>
              </a:tabLst>
            </a:pPr>
            <a:r>
              <a:rPr lang="en-US" spc="10" dirty="0" smtClean="0">
                <a:cs typeface="Arial"/>
              </a:rPr>
              <a:t>Along with Parke Davis, received first licenses to produce</a:t>
            </a:r>
          </a:p>
          <a:p>
            <a:pPr lvl="1">
              <a:lnSpc>
                <a:spcPct val="100000"/>
              </a:lnSpc>
              <a:buFont typeface="Arial"/>
              <a:buChar char="•"/>
            </a:pPr>
            <a:endParaRPr lang="en-US" sz="1800" dirty="0">
              <a:cs typeface="Times New Roman"/>
            </a:endParaRPr>
          </a:p>
          <a:p>
            <a:pPr lvl="1">
              <a:lnSpc>
                <a:spcPct val="100000"/>
              </a:lnSpc>
              <a:spcBef>
                <a:spcPts val="57"/>
              </a:spcBef>
              <a:buFont typeface="Arial"/>
              <a:buChar char="•"/>
            </a:pPr>
            <a:endParaRPr lang="en-US" sz="2400" dirty="0">
              <a:cs typeface="Times New Roman"/>
            </a:endParaRPr>
          </a:p>
        </p:txBody>
      </p:sp>
      <p:sp>
        <p:nvSpPr>
          <p:cNvPr id="4" name="object 4"/>
          <p:cNvSpPr/>
          <p:nvPr/>
        </p:nvSpPr>
        <p:spPr>
          <a:xfrm>
            <a:off x="7772400" y="4876800"/>
            <a:ext cx="1210055" cy="1779072"/>
          </a:xfrm>
          <a:prstGeom prst="rect">
            <a:avLst/>
          </a:prstGeom>
          <a:blipFill>
            <a:blip r:embed="rId4" cstate="print"/>
            <a:stretch>
              <a:fillRect/>
            </a:stretch>
          </a:blipFill>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25267191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smtClean="0"/>
              <a:t>The Era of Biologicals</a:t>
            </a:r>
          </a:p>
        </p:txBody>
      </p:sp>
      <p:sp>
        <p:nvSpPr>
          <p:cNvPr id="89091" name="Rectangle 3"/>
          <p:cNvSpPr>
            <a:spLocks noGrp="1" noChangeArrowheads="1"/>
          </p:cNvSpPr>
          <p:nvPr>
            <p:ph type="body" idx="1"/>
          </p:nvPr>
        </p:nvSpPr>
        <p:spPr>
          <a:xfrm>
            <a:off x="1828800" y="1905000"/>
            <a:ext cx="7010400" cy="4114800"/>
          </a:xfrm>
        </p:spPr>
        <p:txBody>
          <a:bodyPr/>
          <a:lstStyle/>
          <a:p>
            <a:pPr marL="299085" marR="53975" indent="-286385">
              <a:buFont typeface="Arial"/>
              <a:buChar char="•"/>
              <a:tabLst>
                <a:tab pos="299720" algn="l"/>
              </a:tabLst>
            </a:pPr>
            <a:r>
              <a:rPr lang="en-US" spc="10" dirty="0" smtClean="0">
                <a:cs typeface="Arial"/>
              </a:rPr>
              <a:t>1901:  13 children in St. Louis die of tetanus following administration of contaminated diphtheria anti-toxin</a:t>
            </a:r>
          </a:p>
          <a:p>
            <a:pPr marL="699135" marR="53975" lvl="1" indent="-286385">
              <a:buFont typeface="Arial"/>
              <a:buChar char="•"/>
              <a:tabLst>
                <a:tab pos="299720" algn="l"/>
              </a:tabLst>
            </a:pPr>
            <a:r>
              <a:rPr lang="en-US" spc="10" dirty="0" smtClean="0">
                <a:cs typeface="Arial"/>
              </a:rPr>
              <a:t>Leads to Biologics Control Act of 1902, designed to regulate serums and vaccines</a:t>
            </a:r>
          </a:p>
          <a:p>
            <a:pPr lvl="1">
              <a:lnSpc>
                <a:spcPct val="100000"/>
              </a:lnSpc>
              <a:buFont typeface="Arial"/>
              <a:buChar char="•"/>
            </a:pPr>
            <a:endParaRPr lang="en-US" sz="1800" dirty="0">
              <a:cs typeface="Times New Roman"/>
            </a:endParaRPr>
          </a:p>
          <a:p>
            <a:pPr lvl="1">
              <a:lnSpc>
                <a:spcPct val="100000"/>
              </a:lnSpc>
              <a:spcBef>
                <a:spcPts val="57"/>
              </a:spcBef>
              <a:buFont typeface="Arial"/>
              <a:buChar char="•"/>
            </a:pPr>
            <a:endParaRPr lang="en-US" sz="2400" dirty="0">
              <a:cs typeface="Times New Roman"/>
            </a:endParaRPr>
          </a:p>
        </p:txBody>
      </p:sp>
      <p:sp>
        <p:nvSpPr>
          <p:cNvPr id="5" name="object 3"/>
          <p:cNvSpPr/>
          <p:nvPr/>
        </p:nvSpPr>
        <p:spPr>
          <a:xfrm>
            <a:off x="4114800" y="4953000"/>
            <a:ext cx="2204156" cy="1845564"/>
          </a:xfrm>
          <a:prstGeom prst="rect">
            <a:avLst/>
          </a:prstGeom>
          <a:blipFill>
            <a:blip r:embed="rId4" cstate="print"/>
            <a:stretch>
              <a:fillRect/>
            </a:stretch>
          </a:blipFill>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783936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smtClean="0"/>
              <a:t>War Changes Everything</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pc="10" dirty="0" smtClean="0">
                <a:cs typeface="Arial"/>
              </a:rPr>
              <a:t>Prior to World War I (1914-1918), the US pharmaceutical </a:t>
            </a:r>
            <a:r>
              <a:rPr lang="en-US" spc="10" dirty="0">
                <a:cs typeface="Arial"/>
              </a:rPr>
              <a:t>i</a:t>
            </a:r>
            <a:r>
              <a:rPr lang="en-US" spc="10" dirty="0" smtClean="0">
                <a:cs typeface="Arial"/>
              </a:rPr>
              <a:t>ndustry relied heavily on German scientific research</a:t>
            </a:r>
          </a:p>
          <a:p>
            <a:pPr marL="699135" marR="5080" lvl="1" indent="-286385">
              <a:buFont typeface="Arial"/>
              <a:buChar char="•"/>
              <a:tabLst>
                <a:tab pos="299720" algn="l"/>
              </a:tabLst>
            </a:pPr>
            <a:r>
              <a:rPr lang="en-US" spc="10" dirty="0" smtClean="0">
                <a:cs typeface="Arial"/>
              </a:rPr>
              <a:t>Most of the German pharmaceuticals sold in the US were manufactured in American plants under licensing agreements and protected by US patents</a:t>
            </a:r>
            <a:endParaRPr lang="en-US" sz="3600" dirty="0">
              <a:cs typeface="Times New Roman"/>
            </a:endParaRPr>
          </a:p>
          <a:p>
            <a:pPr>
              <a:spcBef>
                <a:spcPts val="45"/>
              </a:spcBef>
              <a:buFont typeface="Arial"/>
              <a:buChar char="•"/>
            </a:pPr>
            <a:endParaRPr lang="en-US" sz="3600" dirty="0">
              <a:cs typeface="Times New Roman"/>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35972394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smtClean="0"/>
              <a:t>War Changes Everything</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pc="10" dirty="0" smtClean="0">
                <a:cs typeface="Arial"/>
              </a:rPr>
              <a:t>Bayer’s US assets were seized during WWI</a:t>
            </a:r>
          </a:p>
          <a:p>
            <a:pPr marL="699135" marR="5080" lvl="1" indent="-286385">
              <a:buFont typeface="Arial"/>
              <a:buChar char="•"/>
              <a:tabLst>
                <a:tab pos="299720" algn="l"/>
              </a:tabLst>
            </a:pPr>
            <a:r>
              <a:rPr lang="en-US" spc="10" dirty="0" smtClean="0">
                <a:cs typeface="Arial"/>
              </a:rPr>
              <a:t>1918:  Sterling Products, Inc. acquired Bayer Company Incorporated of New York for $5.5 millions</a:t>
            </a:r>
          </a:p>
          <a:p>
            <a:pPr marL="1099185" marR="5080" lvl="2" indent="-286385">
              <a:buFont typeface="Arial"/>
              <a:buChar char="•"/>
              <a:tabLst>
                <a:tab pos="299720" algn="l"/>
              </a:tabLst>
            </a:pPr>
            <a:r>
              <a:rPr lang="en-US" spc="10" dirty="0" smtClean="0">
                <a:cs typeface="Arial"/>
              </a:rPr>
              <a:t>Sales of Bayer’s aspirin in US was $600 million in 1970 alone</a:t>
            </a:r>
          </a:p>
          <a:p>
            <a:pPr marL="1099185" marR="5080" lvl="2" indent="-286385">
              <a:buFont typeface="Arial"/>
              <a:buChar char="•"/>
              <a:tabLst>
                <a:tab pos="299720" algn="l"/>
              </a:tabLst>
            </a:pPr>
            <a:r>
              <a:rPr lang="en-US" spc="10" dirty="0" smtClean="0">
                <a:cs typeface="Arial"/>
              </a:rPr>
              <a:t>Bayer reacquired rights for aspirin in 1994 for $1 billion </a:t>
            </a:r>
            <a:endParaRPr lang="en-US" dirty="0">
              <a:cs typeface="Arial"/>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19265624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smtClean="0"/>
              <a:t>War Changes Everything</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pc="10" dirty="0" smtClean="0">
                <a:cs typeface="Arial"/>
              </a:rPr>
              <a:t>Merck and Co. was confiscated following WWI </a:t>
            </a:r>
          </a:p>
          <a:p>
            <a:pPr marL="699135" marR="5080" lvl="1" indent="-286385">
              <a:buFont typeface="Arial"/>
              <a:buChar char="•"/>
              <a:tabLst>
                <a:tab pos="299720" algn="l"/>
              </a:tabLst>
            </a:pPr>
            <a:r>
              <a:rPr lang="en-US" spc="10" dirty="0" smtClean="0">
                <a:cs typeface="Arial"/>
              </a:rPr>
              <a:t>Set up as an independent company in the US</a:t>
            </a:r>
          </a:p>
          <a:p>
            <a:pPr marL="299085" marR="5080" indent="-286385">
              <a:buFont typeface="Arial"/>
              <a:buChar char="•"/>
              <a:tabLst>
                <a:tab pos="299720" algn="l"/>
              </a:tabLst>
            </a:pPr>
            <a:r>
              <a:rPr lang="en-US" spc="10" dirty="0" smtClean="0">
                <a:cs typeface="Arial"/>
              </a:rPr>
              <a:t>Many US pharmaceutical companies set up their own research at this point</a:t>
            </a: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1552806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smtClean="0"/>
              <a:t>The Era of Insulin and Penicillin</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z="3000" spc="10" dirty="0" smtClean="0">
                <a:cs typeface="Arial"/>
              </a:rPr>
              <a:t>1921: insulin discovered by Frederick Banting and Charles Best (Univ. Toronto)</a:t>
            </a:r>
          </a:p>
          <a:p>
            <a:pPr marL="299085" marR="5080" indent="-286385">
              <a:buFont typeface="Arial"/>
              <a:buChar char="•"/>
              <a:tabLst>
                <a:tab pos="299720" algn="l"/>
              </a:tabLst>
            </a:pPr>
            <a:r>
              <a:rPr lang="en-US" sz="3000" spc="10" dirty="0" smtClean="0">
                <a:cs typeface="Arial"/>
              </a:rPr>
              <a:t>1922:  Eli Lilly and Univ. Toronto researchers worked together to develop large scale production of insulin </a:t>
            </a:r>
          </a:p>
          <a:p>
            <a:pPr marL="299085" marR="5080" indent="-286385">
              <a:buFont typeface="Arial"/>
              <a:buChar char="•"/>
              <a:tabLst>
                <a:tab pos="299720" algn="l"/>
              </a:tabLst>
            </a:pPr>
            <a:r>
              <a:rPr lang="en-US" sz="3000" spc="10" dirty="0" smtClean="0">
                <a:cs typeface="Arial"/>
              </a:rPr>
              <a:t>1923:  Lilly begins selling Iletin® (insulin), first commercially available insulin for treatment of diabetes</a:t>
            </a:r>
            <a:endParaRPr lang="en-US" sz="3000" dirty="0">
              <a:cs typeface="Times New Roman"/>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298152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90000"/>
              </a:lnSpc>
            </a:pPr>
            <a:r>
              <a:rPr lang="en-US" dirty="0"/>
              <a:t>Andrew Craigie</a:t>
            </a:r>
          </a:p>
        </p:txBody>
      </p:sp>
      <p:sp>
        <p:nvSpPr>
          <p:cNvPr id="25603" name="Rectangle 3"/>
          <p:cNvSpPr>
            <a:spLocks noGrp="1" noChangeArrowheads="1"/>
          </p:cNvSpPr>
          <p:nvPr>
            <p:ph type="body" idx="1"/>
          </p:nvPr>
        </p:nvSpPr>
        <p:spPr>
          <a:xfrm>
            <a:off x="1600199" y="1905000"/>
            <a:ext cx="5130955" cy="4114800"/>
          </a:xfrm>
        </p:spPr>
        <p:txBody>
          <a:bodyPr/>
          <a:lstStyle/>
          <a:p>
            <a:pPr lvl="1">
              <a:lnSpc>
                <a:spcPct val="90000"/>
              </a:lnSpc>
            </a:pPr>
            <a:r>
              <a:rPr lang="en-US" dirty="0" smtClean="0"/>
              <a:t>1754-1819</a:t>
            </a:r>
          </a:p>
          <a:p>
            <a:pPr lvl="1">
              <a:lnSpc>
                <a:spcPct val="90000"/>
              </a:lnSpc>
            </a:pPr>
            <a:r>
              <a:rPr lang="en-US" dirty="0" smtClean="0"/>
              <a:t>Appointed Apothecary General of all US military districts during American Revolution</a:t>
            </a:r>
          </a:p>
          <a:p>
            <a:pPr lvl="2">
              <a:lnSpc>
                <a:spcPct val="90000"/>
              </a:lnSpc>
            </a:pPr>
            <a:r>
              <a:rPr lang="en-US" dirty="0" smtClean="0"/>
              <a:t>Rank of Lieutenant Colonel</a:t>
            </a:r>
          </a:p>
          <a:p>
            <a:pPr lvl="2">
              <a:lnSpc>
                <a:spcPct val="90000"/>
              </a:lnSpc>
            </a:pPr>
            <a:r>
              <a:rPr lang="en-US" dirty="0" smtClean="0"/>
              <a:t>Accompanied physicians to battle</a:t>
            </a:r>
          </a:p>
          <a:p>
            <a:pPr lvl="2">
              <a:lnSpc>
                <a:spcPct val="90000"/>
              </a:lnSpc>
            </a:pPr>
            <a:r>
              <a:rPr lang="en-US" dirty="0" smtClean="0"/>
              <a:t>Apothecary job description separate and distinct from physician </a:t>
            </a:r>
          </a:p>
          <a:p>
            <a:pPr lvl="1">
              <a:lnSpc>
                <a:spcPct val="90000"/>
              </a:lnSpc>
            </a:pPr>
            <a:endParaRPr lang="en-US" dirty="0" smtClean="0"/>
          </a:p>
          <a:p>
            <a:pPr>
              <a:lnSpc>
                <a:spcPct val="90000"/>
              </a:lnSpc>
            </a:pPr>
            <a:endParaRPr lang="en-US" dirty="0" smtClean="0"/>
          </a:p>
        </p:txBody>
      </p:sp>
      <p:pic>
        <p:nvPicPr>
          <p:cNvPr id="25604" name="Picture 4"/>
          <p:cNvPicPr>
            <a:picLocks noChangeAspect="1" noChangeArrowheads="1"/>
          </p:cNvPicPr>
          <p:nvPr/>
        </p:nvPicPr>
        <p:blipFill>
          <a:blip r:embed="rId4" cstate="print"/>
          <a:srcRect/>
          <a:stretch>
            <a:fillRect/>
          </a:stretch>
        </p:blipFill>
        <p:spPr bwMode="auto">
          <a:xfrm>
            <a:off x="6521450" y="1882698"/>
            <a:ext cx="2381250" cy="2990850"/>
          </a:xfrm>
          <a:prstGeom prst="rect">
            <a:avLst/>
          </a:prstGeom>
          <a:noFill/>
          <a:ln w="9525">
            <a:noFill/>
            <a:miter lim="800000"/>
            <a:headEnd/>
            <a:tailEnd/>
          </a:ln>
          <a:effectLst/>
        </p:spPr>
      </p:pic>
      <p:sp>
        <p:nvSpPr>
          <p:cNvPr id="25605" name="Rectangle 5"/>
          <p:cNvSpPr>
            <a:spLocks noChangeArrowheads="1"/>
          </p:cNvSpPr>
          <p:nvPr/>
        </p:nvSpPr>
        <p:spPr bwMode="auto">
          <a:xfrm>
            <a:off x="1600200" y="6324600"/>
            <a:ext cx="7302500" cy="366713"/>
          </a:xfrm>
          <a:prstGeom prst="rect">
            <a:avLst/>
          </a:prstGeom>
          <a:noFill/>
          <a:ln w="9525">
            <a:noFill/>
            <a:miter lim="800000"/>
            <a:headEnd/>
            <a:tailEnd/>
          </a:ln>
          <a:effectLst/>
        </p:spPr>
        <p:txBody>
          <a:bodyPr wrap="none">
            <a:spAutoFit/>
          </a:bodyPr>
          <a:lstStyle/>
          <a:p>
            <a:r>
              <a:rPr lang="en-US" dirty="0"/>
              <a:t>http://www.buyorkney.com/roots/biographies/img/andrew_craigie_jr.jpg</a:t>
            </a: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dirty="0" smtClean="0"/>
              <a:t>The Era of Insulin and Penicillin</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z="2800" spc="10" dirty="0" smtClean="0">
                <a:cs typeface="Arial"/>
              </a:rPr>
              <a:t>1928: penicillin discovered by Alexander Fleming</a:t>
            </a:r>
          </a:p>
          <a:p>
            <a:pPr marL="299085" marR="5080" indent="-286385">
              <a:buFont typeface="Arial"/>
              <a:buChar char="•"/>
              <a:tabLst>
                <a:tab pos="299720" algn="l"/>
              </a:tabLst>
            </a:pPr>
            <a:r>
              <a:rPr lang="en-US" sz="2800" spc="10" dirty="0" smtClean="0">
                <a:cs typeface="Arial"/>
              </a:rPr>
              <a:t>WWII:  War Production Board oversees mass production of penicillin by numerous companies: Merck, Pfizer, Abbott, Squibb, Lilly, Parke Davis, Upjohn, Lederle, Reichel Laboratories, and Heyden Chemical</a:t>
            </a:r>
          </a:p>
          <a:p>
            <a:pPr marL="699135" marR="5080" lvl="1" indent="-286385">
              <a:buFont typeface="Arial"/>
              <a:buChar char="•"/>
              <a:tabLst>
                <a:tab pos="299720" algn="l"/>
              </a:tabLst>
            </a:pPr>
            <a:r>
              <a:rPr lang="en-US" sz="2400" spc="10" dirty="0" smtClean="0">
                <a:cs typeface="Arial"/>
              </a:rPr>
              <a:t>Paradigm shift in capabilities of US pharmaceutical industry</a:t>
            </a:r>
            <a:endParaRPr lang="en-US" sz="2400" dirty="0">
              <a:cs typeface="Times New Roman"/>
            </a:endParaRPr>
          </a:p>
          <a:p>
            <a:pPr>
              <a:spcBef>
                <a:spcPts val="52"/>
              </a:spcBef>
              <a:buClr>
                <a:srgbClr val="FF0000"/>
              </a:buClr>
              <a:buFont typeface="Arial"/>
              <a:buChar char="•"/>
            </a:pPr>
            <a:endParaRPr lang="en-US" sz="2400" dirty="0">
              <a:cs typeface="Times New Roman"/>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3674403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sz="3600" dirty="0" smtClean="0"/>
              <a:t>The Rise of the Pharmaceutical Industry Post-WWII</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pc="10" dirty="0" smtClean="0">
                <a:cs typeface="Arial"/>
              </a:rPr>
              <a:t>US pharmaceutical </a:t>
            </a:r>
            <a:r>
              <a:rPr lang="en-US" spc="10" dirty="0">
                <a:cs typeface="Arial"/>
              </a:rPr>
              <a:t>i</a:t>
            </a:r>
            <a:r>
              <a:rPr lang="en-US" spc="10" dirty="0" smtClean="0">
                <a:cs typeface="Arial"/>
              </a:rPr>
              <a:t>ndustry flourished after WWII</a:t>
            </a:r>
          </a:p>
          <a:p>
            <a:pPr marL="699135" marR="5080" lvl="1" indent="-286385">
              <a:buFont typeface="Arial"/>
              <a:buChar char="•"/>
              <a:tabLst>
                <a:tab pos="299720" algn="l"/>
              </a:tabLst>
            </a:pPr>
            <a:r>
              <a:rPr lang="en-US" spc="10" dirty="0" smtClean="0">
                <a:cs typeface="Arial"/>
              </a:rPr>
              <a:t>Knowledge of large scale penicillin production catalyzed further discovery of antibiotics</a:t>
            </a:r>
          </a:p>
          <a:p>
            <a:pPr marL="1099185" marR="5080" lvl="2" indent="-286385">
              <a:buFont typeface="Arial"/>
              <a:buChar char="•"/>
              <a:tabLst>
                <a:tab pos="299720" algn="l"/>
              </a:tabLst>
            </a:pPr>
            <a:r>
              <a:rPr lang="en-US" sz="2000" spc="10" dirty="0" smtClean="0">
                <a:cs typeface="Arial"/>
              </a:rPr>
              <a:t>1945:  Streptomycin (Merck)</a:t>
            </a:r>
          </a:p>
          <a:p>
            <a:pPr marL="1099185" marR="5080" lvl="2" indent="-286385">
              <a:buFont typeface="Arial"/>
              <a:buChar char="•"/>
              <a:tabLst>
                <a:tab pos="299720" algn="l"/>
              </a:tabLst>
            </a:pPr>
            <a:r>
              <a:rPr lang="en-US" sz="2000" spc="10" dirty="0" smtClean="0">
                <a:cs typeface="Arial"/>
              </a:rPr>
              <a:t>1948:  Chlortetracycline (Lederle)</a:t>
            </a:r>
          </a:p>
          <a:p>
            <a:pPr marL="1099185" marR="5080" lvl="2" indent="-286385">
              <a:buFont typeface="Arial"/>
              <a:buChar char="•"/>
              <a:tabLst>
                <a:tab pos="299720" algn="l"/>
              </a:tabLst>
            </a:pPr>
            <a:r>
              <a:rPr lang="en-US" sz="2000" spc="10" dirty="0" smtClean="0">
                <a:cs typeface="Arial"/>
              </a:rPr>
              <a:t>1949:  Chloramphenicol (Parke Davis)</a:t>
            </a:r>
          </a:p>
          <a:p>
            <a:pPr marL="1099185" marR="5080" lvl="2" indent="-286385">
              <a:buFont typeface="Arial"/>
              <a:buChar char="•"/>
              <a:tabLst>
                <a:tab pos="299720" algn="l"/>
              </a:tabLst>
            </a:pPr>
            <a:r>
              <a:rPr lang="en-US" sz="2000" spc="10" dirty="0" smtClean="0">
                <a:cs typeface="Arial"/>
              </a:rPr>
              <a:t>1950:  Oxytetracycline (Pfizer)</a:t>
            </a:r>
          </a:p>
          <a:p>
            <a:pPr marL="1099185" marR="5080" lvl="2" indent="-286385">
              <a:buFont typeface="Arial"/>
              <a:buChar char="•"/>
              <a:tabLst>
                <a:tab pos="299720" algn="l"/>
              </a:tabLst>
            </a:pPr>
            <a:r>
              <a:rPr lang="en-US" sz="2000" spc="10" dirty="0" smtClean="0">
                <a:cs typeface="Arial"/>
              </a:rPr>
              <a:t>1952:  Erythromycin (Lilly)</a:t>
            </a:r>
          </a:p>
          <a:p>
            <a:pPr marL="299085" indent="-286385">
              <a:buClr>
                <a:srgbClr val="FF0000"/>
              </a:buClr>
              <a:buFont typeface="Arial"/>
              <a:buChar char="•"/>
              <a:tabLst>
                <a:tab pos="299720" algn="l"/>
              </a:tabLst>
            </a:pPr>
            <a:endParaRPr lang="en-US" sz="2000" dirty="0">
              <a:latin typeface="Arial"/>
              <a:cs typeface="Arial"/>
            </a:endParaRPr>
          </a:p>
          <a:p>
            <a:pPr marL="0" indent="0">
              <a:spcBef>
                <a:spcPts val="42"/>
              </a:spcBef>
              <a:buClr>
                <a:srgbClr val="FF0000"/>
              </a:buClr>
              <a:buNone/>
            </a:pPr>
            <a:endParaRPr lang="en-US" sz="2050" dirty="0">
              <a:cs typeface="Times New Roman"/>
            </a:endParaRPr>
          </a:p>
        </p:txBody>
      </p:sp>
    </p:spTree>
    <p:custDataLst>
      <p:tags r:id="rId1"/>
    </p:custDataLst>
    <p:extLst>
      <p:ext uri="{BB962C8B-B14F-4D97-AF65-F5344CB8AC3E}">
        <p14:creationId xmlns:p14="http://schemas.microsoft.com/office/powerpoint/2010/main" val="42061952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sz="3600" dirty="0" smtClean="0"/>
              <a:t>The Rise of the Pharmaceutical Industry Post-WWII</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z="2800" spc="10" dirty="0" smtClean="0">
                <a:cs typeface="Arial"/>
              </a:rPr>
              <a:t>Other therapeutic areas</a:t>
            </a:r>
          </a:p>
          <a:p>
            <a:pPr marL="1099185" marR="5080" lvl="2" indent="-286385">
              <a:buFont typeface="Arial"/>
              <a:buChar char="•"/>
              <a:tabLst>
                <a:tab pos="299720" algn="l"/>
              </a:tabLst>
            </a:pPr>
            <a:r>
              <a:rPr lang="en-US" sz="2800" spc="10" dirty="0" smtClean="0">
                <a:cs typeface="Arial"/>
              </a:rPr>
              <a:t>Antihistamines (Benadryl, Parke Davis, 1946)</a:t>
            </a:r>
          </a:p>
          <a:p>
            <a:pPr marL="1099185" marR="5080" lvl="2" indent="-286385">
              <a:buFont typeface="Arial"/>
              <a:buChar char="•"/>
              <a:tabLst>
                <a:tab pos="299720" algn="l"/>
              </a:tabLst>
            </a:pPr>
            <a:r>
              <a:rPr lang="en-US" sz="2800" spc="10" dirty="0" smtClean="0">
                <a:cs typeface="Arial"/>
              </a:rPr>
              <a:t>Tranquilizers</a:t>
            </a:r>
          </a:p>
          <a:p>
            <a:pPr marL="1099185" marR="5080" lvl="2" indent="-286385">
              <a:buFont typeface="Arial"/>
              <a:buChar char="•"/>
              <a:tabLst>
                <a:tab pos="299720" algn="l"/>
              </a:tabLst>
            </a:pPr>
            <a:r>
              <a:rPr lang="en-US" sz="2800" spc="10" dirty="0" smtClean="0">
                <a:cs typeface="Arial"/>
              </a:rPr>
              <a:t>Antidepressants</a:t>
            </a:r>
          </a:p>
          <a:p>
            <a:pPr marL="1099185" marR="5080" lvl="2" indent="-286385">
              <a:buFont typeface="Arial"/>
              <a:buChar char="•"/>
              <a:tabLst>
                <a:tab pos="299720" algn="l"/>
              </a:tabLst>
            </a:pPr>
            <a:r>
              <a:rPr lang="en-US" sz="2800" spc="10" dirty="0" smtClean="0">
                <a:cs typeface="Arial"/>
              </a:rPr>
              <a:t>Proton pump inhibitors</a:t>
            </a:r>
          </a:p>
          <a:p>
            <a:pPr marL="1099185" marR="5080" lvl="2" indent="-286385">
              <a:buFont typeface="Arial"/>
              <a:buChar char="•"/>
              <a:tabLst>
                <a:tab pos="299720" algn="l"/>
              </a:tabLst>
            </a:pPr>
            <a:r>
              <a:rPr lang="en-US" sz="2800" spc="10" dirty="0" smtClean="0">
                <a:cs typeface="Arial"/>
              </a:rPr>
              <a:t>Anti-hypertensives</a:t>
            </a:r>
          </a:p>
          <a:p>
            <a:pPr marL="1099185" marR="5080" lvl="2" indent="-286385">
              <a:buFont typeface="Arial"/>
              <a:buChar char="•"/>
              <a:tabLst>
                <a:tab pos="299720" algn="l"/>
              </a:tabLst>
            </a:pPr>
            <a:r>
              <a:rPr lang="en-US" sz="2800" spc="10" dirty="0" smtClean="0">
                <a:cs typeface="Arial"/>
              </a:rPr>
              <a:t>Anti-hyperlipidemics</a:t>
            </a:r>
            <a:endParaRPr lang="en-US" sz="2800" dirty="0">
              <a:cs typeface="Arial"/>
            </a:endParaRPr>
          </a:p>
          <a:p>
            <a:pPr marL="0" indent="0">
              <a:spcBef>
                <a:spcPts val="42"/>
              </a:spcBef>
              <a:buClr>
                <a:srgbClr val="FF0000"/>
              </a:buClr>
              <a:buNone/>
            </a:pPr>
            <a:endParaRPr lang="en-US" sz="2050" dirty="0">
              <a:cs typeface="Times New Roman"/>
            </a:endParaRPr>
          </a:p>
          <a:p>
            <a:pPr>
              <a:spcBef>
                <a:spcPts val="52"/>
              </a:spcBef>
              <a:buClr>
                <a:srgbClr val="FF0000"/>
              </a:buClr>
              <a:buFont typeface="Arial"/>
              <a:buChar char="•"/>
            </a:pPr>
            <a:endParaRPr lang="en-US" sz="2250" dirty="0">
              <a:cs typeface="Times New Roman"/>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8457355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sz="3600" dirty="0"/>
              <a:t>The</a:t>
            </a:r>
            <a:r>
              <a:rPr lang="en-US" sz="3600" spc="-30" dirty="0"/>
              <a:t> </a:t>
            </a:r>
            <a:r>
              <a:rPr lang="en-US" sz="3600" dirty="0"/>
              <a:t>E</a:t>
            </a:r>
            <a:r>
              <a:rPr lang="en-US" sz="3600" dirty="0" smtClean="0"/>
              <a:t>ra</a:t>
            </a:r>
            <a:r>
              <a:rPr lang="en-US" sz="3600" spc="-15" dirty="0" smtClean="0"/>
              <a:t> </a:t>
            </a:r>
            <a:r>
              <a:rPr lang="en-US" sz="3600" dirty="0"/>
              <a:t>of</a:t>
            </a:r>
            <a:r>
              <a:rPr lang="en-US" sz="3600" spc="-25" dirty="0"/>
              <a:t> </a:t>
            </a:r>
            <a:r>
              <a:rPr lang="en-US" sz="3600" dirty="0"/>
              <a:t>B</a:t>
            </a:r>
            <a:r>
              <a:rPr lang="en-US" sz="3600" dirty="0" smtClean="0"/>
              <a:t>lo</a:t>
            </a:r>
            <a:r>
              <a:rPr lang="en-US" sz="3600" spc="-20" dirty="0" smtClean="0"/>
              <a:t>c</a:t>
            </a:r>
            <a:r>
              <a:rPr lang="en-US" sz="3600" dirty="0" smtClean="0"/>
              <a:t>k</a:t>
            </a:r>
            <a:r>
              <a:rPr lang="en-US" sz="3600" spc="-25" dirty="0" smtClean="0"/>
              <a:t> </a:t>
            </a:r>
            <a:r>
              <a:rPr lang="en-US" sz="3600" dirty="0"/>
              <a:t>B</a:t>
            </a:r>
            <a:r>
              <a:rPr lang="en-US" sz="3600" dirty="0" smtClean="0"/>
              <a:t>u</a:t>
            </a:r>
            <a:r>
              <a:rPr lang="en-US" sz="3600" spc="-15" dirty="0" smtClean="0"/>
              <a:t>s</a:t>
            </a:r>
            <a:r>
              <a:rPr lang="en-US" sz="3600" dirty="0" smtClean="0"/>
              <a:t>ter</a:t>
            </a:r>
            <a:r>
              <a:rPr lang="en-US" sz="3600" spc="-35" dirty="0" smtClean="0"/>
              <a:t> </a:t>
            </a:r>
            <a:r>
              <a:rPr lang="en-US" sz="3600" dirty="0"/>
              <a:t>D</a:t>
            </a:r>
            <a:r>
              <a:rPr lang="en-US" sz="3600" dirty="0" smtClean="0"/>
              <a:t>rugs</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pc="10" dirty="0" smtClean="0">
                <a:cs typeface="Arial"/>
              </a:rPr>
              <a:t>1977:  Tagamet (cimetidine)</a:t>
            </a:r>
          </a:p>
          <a:p>
            <a:pPr marL="699135" marR="5080" lvl="1" indent="-286385">
              <a:buFont typeface="Arial"/>
              <a:buChar char="•"/>
              <a:tabLst>
                <a:tab pos="299720" algn="l"/>
              </a:tabLst>
            </a:pPr>
            <a:r>
              <a:rPr lang="en-US" spc="10" dirty="0" smtClean="0">
                <a:cs typeface="Arial"/>
              </a:rPr>
              <a:t>Smith, Kline and French</a:t>
            </a:r>
          </a:p>
          <a:p>
            <a:pPr marL="699135" marR="5080" lvl="1" indent="-286385">
              <a:buFont typeface="Arial"/>
              <a:buChar char="•"/>
              <a:tabLst>
                <a:tab pos="299720" algn="l"/>
              </a:tabLst>
            </a:pPr>
            <a:r>
              <a:rPr lang="en-US" spc="10" dirty="0" smtClean="0">
                <a:cs typeface="Arial"/>
              </a:rPr>
              <a:t>Anti-ulcer medication</a:t>
            </a:r>
          </a:p>
          <a:p>
            <a:pPr marL="699135" marR="5080" lvl="1" indent="-286385">
              <a:buFont typeface="Arial"/>
              <a:buChar char="•"/>
              <a:tabLst>
                <a:tab pos="299720" algn="l"/>
              </a:tabLst>
            </a:pPr>
            <a:r>
              <a:rPr lang="en-US" spc="10" dirty="0" smtClean="0">
                <a:cs typeface="Arial"/>
              </a:rPr>
              <a:t>First ever “block buster” drug</a:t>
            </a:r>
          </a:p>
          <a:p>
            <a:pPr marL="699135" marR="5080" lvl="1" indent="-286385">
              <a:buFont typeface="Arial"/>
              <a:buChar char="•"/>
              <a:tabLst>
                <a:tab pos="299720" algn="l"/>
              </a:tabLst>
            </a:pPr>
            <a:r>
              <a:rPr lang="en-US" spc="10" dirty="0" smtClean="0">
                <a:cs typeface="Arial"/>
              </a:rPr>
              <a:t>Earning &gt; $1 billion per year</a:t>
            </a:r>
          </a:p>
          <a:p>
            <a:pPr marL="699135" marR="5080" lvl="1" indent="-286385">
              <a:buFont typeface="Arial"/>
              <a:buChar char="•"/>
              <a:tabLst>
                <a:tab pos="299720" algn="l"/>
              </a:tabLst>
            </a:pPr>
            <a:r>
              <a:rPr lang="en-US" spc="10" dirty="0" smtClean="0">
                <a:cs typeface="Arial"/>
              </a:rPr>
              <a:t>Nobel Prize:  Sir James Black</a:t>
            </a:r>
          </a:p>
          <a:p>
            <a:pPr marL="699135" marR="5080" lvl="1" indent="-286385">
              <a:buFont typeface="Arial"/>
              <a:buChar char="•"/>
              <a:tabLst>
                <a:tab pos="299720" algn="l"/>
              </a:tabLst>
            </a:pPr>
            <a:endParaRPr lang="en-US" spc="10" dirty="0" smtClean="0">
              <a:cs typeface="Arial"/>
            </a:endParaRPr>
          </a:p>
          <a:p>
            <a:pPr marL="0" indent="0">
              <a:spcBef>
                <a:spcPts val="42"/>
              </a:spcBef>
              <a:buClr>
                <a:srgbClr val="FF0000"/>
              </a:buClr>
              <a:buNone/>
            </a:pPr>
            <a:endParaRPr lang="en-US" sz="2050" dirty="0">
              <a:cs typeface="Times New Roman"/>
            </a:endParaRPr>
          </a:p>
          <a:p>
            <a:pPr>
              <a:spcBef>
                <a:spcPts val="52"/>
              </a:spcBef>
              <a:buClr>
                <a:srgbClr val="FF0000"/>
              </a:buClr>
              <a:buFont typeface="Arial"/>
              <a:buChar char="•"/>
            </a:pPr>
            <a:endParaRPr lang="en-US" sz="2250" dirty="0">
              <a:cs typeface="Times New Roman"/>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
        <p:nvSpPr>
          <p:cNvPr id="4" name="object 4"/>
          <p:cNvSpPr/>
          <p:nvPr/>
        </p:nvSpPr>
        <p:spPr>
          <a:xfrm>
            <a:off x="7086600" y="5334000"/>
            <a:ext cx="2057400" cy="1524000"/>
          </a:xfrm>
          <a:prstGeom prst="rect">
            <a:avLst/>
          </a:prstGeom>
          <a:blipFill>
            <a:blip r:embed="rId4" cstate="print"/>
            <a:stretch>
              <a:fillRect/>
            </a:stretch>
          </a:blipFill>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2612930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sz="3600" dirty="0"/>
              <a:t>The Era of Block Buster Drugs</a:t>
            </a:r>
            <a:endParaRPr lang="en-US" sz="3600" dirty="0" smtClean="0"/>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pc="10" dirty="0" smtClean="0">
                <a:cs typeface="Arial"/>
              </a:rPr>
              <a:t>Competition to develop next “block buster”</a:t>
            </a:r>
          </a:p>
          <a:p>
            <a:pPr marL="699135" marR="5080" lvl="1" indent="-286385">
              <a:buFont typeface="Arial"/>
              <a:buChar char="•"/>
              <a:tabLst>
                <a:tab pos="299720" algn="l"/>
              </a:tabLst>
            </a:pPr>
            <a:r>
              <a:rPr lang="en-US" spc="10" dirty="0" smtClean="0">
                <a:cs typeface="Arial"/>
              </a:rPr>
              <a:t>1987:  Prozac (fluoxetine)</a:t>
            </a:r>
          </a:p>
          <a:p>
            <a:pPr marL="1099185" marR="5080" lvl="2" indent="-286385">
              <a:buFont typeface="Arial"/>
              <a:buChar char="•"/>
              <a:tabLst>
                <a:tab pos="299720" algn="l"/>
              </a:tabLst>
            </a:pPr>
            <a:r>
              <a:rPr lang="en-US" spc="10" dirty="0" smtClean="0">
                <a:cs typeface="Arial"/>
              </a:rPr>
              <a:t>Eli Lilly</a:t>
            </a:r>
          </a:p>
          <a:p>
            <a:pPr marL="1099185" marR="5080" lvl="2" indent="-286385">
              <a:buFont typeface="Arial"/>
              <a:buChar char="•"/>
              <a:tabLst>
                <a:tab pos="299720" algn="l"/>
              </a:tabLst>
            </a:pPr>
            <a:r>
              <a:rPr lang="en-US" spc="10" dirty="0" smtClean="0">
                <a:cs typeface="Arial"/>
              </a:rPr>
              <a:t>First SSRI</a:t>
            </a:r>
          </a:p>
          <a:p>
            <a:pPr marL="1099185" marR="5080" lvl="2" indent="-286385">
              <a:buFont typeface="Arial"/>
              <a:buChar char="•"/>
              <a:tabLst>
                <a:tab pos="299720" algn="l"/>
              </a:tabLst>
            </a:pPr>
            <a:r>
              <a:rPr lang="en-US" spc="10" dirty="0" smtClean="0">
                <a:cs typeface="Arial"/>
              </a:rPr>
              <a:t>Revolutionized mental health field</a:t>
            </a:r>
          </a:p>
          <a:p>
            <a:pPr marL="699135" marR="5080" lvl="1" indent="-286385">
              <a:buFont typeface="Arial"/>
              <a:buChar char="•"/>
              <a:tabLst>
                <a:tab pos="299720" algn="l"/>
              </a:tabLst>
            </a:pPr>
            <a:r>
              <a:rPr lang="en-US" spc="10" dirty="0" smtClean="0">
                <a:cs typeface="Arial"/>
              </a:rPr>
              <a:t>1987:  Mevacor (lovastatin)</a:t>
            </a:r>
          </a:p>
          <a:p>
            <a:pPr marL="1099185" marR="5080" lvl="2" indent="-286385">
              <a:buFont typeface="Arial"/>
              <a:buChar char="•"/>
              <a:tabLst>
                <a:tab pos="299720" algn="l"/>
              </a:tabLst>
            </a:pPr>
            <a:r>
              <a:rPr lang="en-US" spc="10" dirty="0" smtClean="0">
                <a:cs typeface="Arial"/>
              </a:rPr>
              <a:t>Merck</a:t>
            </a:r>
          </a:p>
          <a:p>
            <a:pPr marL="1099185" marR="5080" lvl="2" indent="-286385">
              <a:buFont typeface="Arial"/>
              <a:buChar char="•"/>
              <a:tabLst>
                <a:tab pos="299720" algn="l"/>
              </a:tabLst>
            </a:pPr>
            <a:r>
              <a:rPr lang="en-US" sz="2000" spc="10" dirty="0" smtClean="0">
                <a:latin typeface="Arial"/>
                <a:cs typeface="Arial"/>
              </a:rPr>
              <a:t>First statin (HMG CoA reductase inhibitor)</a:t>
            </a:r>
            <a:endParaRPr lang="en-US" sz="2000" dirty="0">
              <a:latin typeface="Arial"/>
              <a:cs typeface="Arial"/>
            </a:endParaRPr>
          </a:p>
          <a:p>
            <a:pPr marL="699135" marR="5080" lvl="1" indent="-286385">
              <a:buFont typeface="Arial"/>
              <a:buChar char="•"/>
              <a:tabLst>
                <a:tab pos="299720" algn="l"/>
              </a:tabLst>
            </a:pPr>
            <a:endParaRPr lang="en-US" spc="10" dirty="0" smtClean="0">
              <a:cs typeface="Arial"/>
            </a:endParaRPr>
          </a:p>
          <a:p>
            <a:pPr marL="0" indent="0">
              <a:spcBef>
                <a:spcPts val="42"/>
              </a:spcBef>
              <a:buClr>
                <a:srgbClr val="FF0000"/>
              </a:buClr>
              <a:buNone/>
            </a:pPr>
            <a:endParaRPr lang="en-US" sz="2050" dirty="0">
              <a:cs typeface="Times New Roman"/>
            </a:endParaRPr>
          </a:p>
          <a:p>
            <a:pPr>
              <a:spcBef>
                <a:spcPts val="52"/>
              </a:spcBef>
              <a:buClr>
                <a:srgbClr val="FF0000"/>
              </a:buClr>
              <a:buFont typeface="Arial"/>
              <a:buChar char="•"/>
            </a:pPr>
            <a:endParaRPr lang="en-US" sz="2250" dirty="0">
              <a:cs typeface="Times New Roman"/>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
        <p:nvSpPr>
          <p:cNvPr id="5" name="object 5"/>
          <p:cNvSpPr/>
          <p:nvPr/>
        </p:nvSpPr>
        <p:spPr>
          <a:xfrm>
            <a:off x="7239000" y="2743200"/>
            <a:ext cx="1575222" cy="1219200"/>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7450046" y="4766733"/>
            <a:ext cx="1665732" cy="927834"/>
          </a:xfrm>
          <a:prstGeom prst="rect">
            <a:avLst/>
          </a:prstGeom>
          <a:blipFill>
            <a:blip r:embed="rId5" cstate="print"/>
            <a:stretch>
              <a:fillRect/>
            </a:stretch>
          </a:blipFill>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11113750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609600"/>
            <a:ext cx="6934200" cy="1143000"/>
          </a:xfrm>
        </p:spPr>
        <p:txBody>
          <a:bodyPr/>
          <a:lstStyle/>
          <a:p>
            <a:r>
              <a:rPr lang="en-US" sz="3600" dirty="0"/>
              <a:t>Lip</a:t>
            </a:r>
            <a:r>
              <a:rPr lang="en-US" sz="3600" spc="-15" dirty="0"/>
              <a:t>i</a:t>
            </a:r>
            <a:r>
              <a:rPr lang="en-US" sz="3600" dirty="0"/>
              <a:t>tor</a:t>
            </a:r>
            <a:r>
              <a:rPr lang="en-US" sz="3600" spc="15" baseline="25132" dirty="0"/>
              <a:t>®</a:t>
            </a:r>
            <a:r>
              <a:rPr lang="en-US" sz="3600" dirty="0"/>
              <a:t>:</a:t>
            </a:r>
            <a:r>
              <a:rPr lang="en-US" sz="3600" spc="-25" dirty="0"/>
              <a:t> </a:t>
            </a:r>
            <a:r>
              <a:rPr lang="en-US" sz="3600" dirty="0"/>
              <a:t>the</a:t>
            </a:r>
            <a:r>
              <a:rPr lang="en-US" sz="3600" spc="-25" dirty="0"/>
              <a:t> </a:t>
            </a:r>
            <a:r>
              <a:rPr lang="en-US" sz="3600" dirty="0"/>
              <a:t>b</a:t>
            </a:r>
            <a:r>
              <a:rPr lang="en-US" sz="3600" spc="-10" dirty="0"/>
              <a:t>e</a:t>
            </a:r>
            <a:r>
              <a:rPr lang="en-US" sz="3600" dirty="0"/>
              <a:t>st</a:t>
            </a:r>
            <a:r>
              <a:rPr lang="en-US" sz="3600" spc="-25" dirty="0"/>
              <a:t> </a:t>
            </a:r>
            <a:r>
              <a:rPr lang="en-US" sz="3600" dirty="0"/>
              <a:t>s</a:t>
            </a:r>
            <a:r>
              <a:rPr lang="en-US" sz="3600" spc="-15" dirty="0"/>
              <a:t>e</a:t>
            </a:r>
            <a:r>
              <a:rPr lang="en-US" sz="3600" dirty="0"/>
              <a:t>ll</a:t>
            </a:r>
            <a:r>
              <a:rPr lang="en-US" sz="3600" spc="-10" dirty="0"/>
              <a:t>i</a:t>
            </a:r>
            <a:r>
              <a:rPr lang="en-US" sz="3600" dirty="0"/>
              <a:t>ng</a:t>
            </a:r>
            <a:r>
              <a:rPr lang="en-US" sz="3600" spc="-35" dirty="0"/>
              <a:t> </a:t>
            </a:r>
            <a:r>
              <a:rPr lang="en-US" sz="3600" dirty="0"/>
              <a:t>drug</a:t>
            </a:r>
            <a:r>
              <a:rPr lang="en-US" sz="3600" spc="-25" dirty="0"/>
              <a:t> </a:t>
            </a:r>
            <a:r>
              <a:rPr lang="en-US" sz="3600" dirty="0"/>
              <a:t>in</a:t>
            </a:r>
            <a:r>
              <a:rPr lang="en-US" sz="3600" spc="-25" dirty="0"/>
              <a:t> </a:t>
            </a:r>
            <a:r>
              <a:rPr lang="en-US" sz="3600" dirty="0" smtClean="0"/>
              <a:t>the hi</a:t>
            </a:r>
            <a:r>
              <a:rPr lang="en-US" sz="3600" spc="-15" dirty="0" smtClean="0"/>
              <a:t>s</a:t>
            </a:r>
            <a:r>
              <a:rPr lang="en-US" sz="3600" dirty="0" smtClean="0"/>
              <a:t>tory</a:t>
            </a:r>
            <a:r>
              <a:rPr lang="en-US" sz="3600" spc="-25" dirty="0" smtClean="0"/>
              <a:t> </a:t>
            </a:r>
            <a:r>
              <a:rPr lang="en-US" sz="3600" dirty="0" smtClean="0"/>
              <a:t>of phar</a:t>
            </a:r>
            <a:r>
              <a:rPr lang="en-US" sz="3600" spc="-15" dirty="0" smtClean="0"/>
              <a:t>m</a:t>
            </a:r>
            <a:r>
              <a:rPr lang="en-US" sz="3600" dirty="0" smtClean="0"/>
              <a:t>a</a:t>
            </a:r>
            <a:r>
              <a:rPr lang="en-US" sz="3600" spc="-10" dirty="0" smtClean="0"/>
              <a:t>c</a:t>
            </a:r>
            <a:r>
              <a:rPr lang="en-US" sz="3600" dirty="0" smtClean="0"/>
              <a:t>euti</a:t>
            </a:r>
            <a:r>
              <a:rPr lang="en-US" sz="3600" spc="-15" dirty="0" smtClean="0"/>
              <a:t>c</a:t>
            </a:r>
            <a:r>
              <a:rPr lang="en-US" sz="3600" dirty="0" smtClean="0"/>
              <a:t>als</a:t>
            </a:r>
          </a:p>
        </p:txBody>
      </p:sp>
      <p:sp>
        <p:nvSpPr>
          <p:cNvPr id="89091" name="Rectangle 3"/>
          <p:cNvSpPr>
            <a:spLocks noGrp="1" noChangeArrowheads="1"/>
          </p:cNvSpPr>
          <p:nvPr>
            <p:ph type="body" idx="1"/>
          </p:nvPr>
        </p:nvSpPr>
        <p:spPr>
          <a:xfrm>
            <a:off x="1828800" y="1905000"/>
            <a:ext cx="7010400" cy="4114800"/>
          </a:xfrm>
        </p:spPr>
        <p:txBody>
          <a:bodyPr/>
          <a:lstStyle/>
          <a:p>
            <a:pPr marL="299085" marR="5080" indent="-286385">
              <a:buFont typeface="Arial"/>
              <a:buChar char="•"/>
              <a:tabLst>
                <a:tab pos="299720" algn="l"/>
              </a:tabLst>
            </a:pPr>
            <a:r>
              <a:rPr lang="en-US" spc="10" dirty="0" smtClean="0">
                <a:cs typeface="Arial"/>
              </a:rPr>
              <a:t>1985:  atorvastatin first synthesized</a:t>
            </a:r>
          </a:p>
          <a:p>
            <a:pPr marL="699135" marR="5080" lvl="1" indent="-286385">
              <a:buFont typeface="Arial"/>
              <a:buChar char="•"/>
              <a:tabLst>
                <a:tab pos="299720" algn="l"/>
              </a:tabLst>
            </a:pPr>
            <a:r>
              <a:rPr lang="en-US" spc="10" dirty="0" smtClean="0">
                <a:cs typeface="Arial"/>
              </a:rPr>
              <a:t>Team led by Bruce Roth at Warner-Lambert’s Parke Davis research facility</a:t>
            </a:r>
          </a:p>
          <a:p>
            <a:pPr marL="1099185" marR="5080" lvl="2" indent="-286385">
              <a:buFont typeface="Arial"/>
              <a:buChar char="•"/>
              <a:tabLst>
                <a:tab pos="299720" algn="l"/>
              </a:tabLst>
            </a:pPr>
            <a:r>
              <a:rPr lang="en-US" spc="10" dirty="0" smtClean="0">
                <a:cs typeface="Arial"/>
              </a:rPr>
              <a:t>Roth fought to get drug into trials, were it outperformed simvastatin on safety/efficacy</a:t>
            </a:r>
          </a:p>
          <a:p>
            <a:pPr marL="1099185" marR="5080" lvl="2" indent="-286385">
              <a:buFont typeface="Arial"/>
              <a:buChar char="•"/>
              <a:tabLst>
                <a:tab pos="299720" algn="l"/>
              </a:tabLst>
            </a:pPr>
            <a:r>
              <a:rPr lang="en-US" spc="10" dirty="0" smtClean="0">
                <a:cs typeface="Arial"/>
              </a:rPr>
              <a:t>1996:  Warner-Lambert and Pfizer entered into co-marketing agreement</a:t>
            </a:r>
          </a:p>
          <a:p>
            <a:pPr marL="1099185" marR="5080" lvl="2" indent="-286385">
              <a:buFont typeface="Arial"/>
              <a:buChar char="•"/>
              <a:tabLst>
                <a:tab pos="299720" algn="l"/>
              </a:tabLst>
            </a:pPr>
            <a:r>
              <a:rPr lang="en-US" spc="10" dirty="0" smtClean="0">
                <a:cs typeface="Arial"/>
              </a:rPr>
              <a:t>2000:  Pfizer acquired Warner-Lambert</a:t>
            </a:r>
          </a:p>
          <a:p>
            <a:pPr marL="1099185" marR="5080" lvl="2" indent="-286385">
              <a:buFont typeface="Arial"/>
              <a:buChar char="•"/>
              <a:tabLst>
                <a:tab pos="299720" algn="l"/>
              </a:tabLst>
            </a:pPr>
            <a:r>
              <a:rPr lang="en-US" spc="10" dirty="0" smtClean="0">
                <a:cs typeface="Arial"/>
              </a:rPr>
              <a:t>Flagship drug for years; &gt; US$125 billion in sales over ~14.5 years</a:t>
            </a:r>
            <a:endParaRPr lang="en-US" sz="1800" dirty="0">
              <a:latin typeface="Arial"/>
              <a:cs typeface="Arial"/>
            </a:endParaRPr>
          </a:p>
          <a:p>
            <a:pPr>
              <a:spcBef>
                <a:spcPts val="32"/>
              </a:spcBef>
              <a:buFont typeface="Arial"/>
              <a:buChar char="•"/>
            </a:pPr>
            <a:endParaRPr lang="en-US" sz="1850" dirty="0">
              <a:cs typeface="Times New Roman"/>
            </a:endParaRPr>
          </a:p>
          <a:p>
            <a:pPr marL="699135" marR="5080" lvl="1" indent="-286385">
              <a:buFont typeface="Arial"/>
              <a:buChar char="•"/>
              <a:tabLst>
                <a:tab pos="299720" algn="l"/>
              </a:tabLst>
            </a:pPr>
            <a:endParaRPr lang="en-US" spc="10" dirty="0" smtClean="0">
              <a:cs typeface="Arial"/>
            </a:endParaRPr>
          </a:p>
          <a:p>
            <a:pPr marL="699135" marR="5080" lvl="1" indent="-286385">
              <a:buFont typeface="Arial"/>
              <a:buChar char="•"/>
              <a:tabLst>
                <a:tab pos="299720" algn="l"/>
              </a:tabLst>
            </a:pPr>
            <a:endParaRPr lang="en-US" spc="10" dirty="0" smtClean="0">
              <a:cs typeface="Arial"/>
            </a:endParaRPr>
          </a:p>
          <a:p>
            <a:pPr marL="699135" marR="5080" lvl="1" indent="-286385">
              <a:buFont typeface="Arial"/>
              <a:buChar char="•"/>
              <a:tabLst>
                <a:tab pos="299720" algn="l"/>
              </a:tabLst>
            </a:pPr>
            <a:endParaRPr lang="en-US" spc="10" dirty="0" smtClean="0">
              <a:cs typeface="Arial"/>
            </a:endParaRPr>
          </a:p>
          <a:p>
            <a:pPr marL="0" indent="0">
              <a:spcBef>
                <a:spcPts val="42"/>
              </a:spcBef>
              <a:buClr>
                <a:srgbClr val="FF0000"/>
              </a:buClr>
              <a:buNone/>
            </a:pPr>
            <a:endParaRPr lang="en-US" sz="2050" dirty="0">
              <a:cs typeface="Times New Roman"/>
            </a:endParaRPr>
          </a:p>
          <a:p>
            <a:pPr>
              <a:spcBef>
                <a:spcPts val="52"/>
              </a:spcBef>
              <a:buClr>
                <a:srgbClr val="FF0000"/>
              </a:buClr>
              <a:buFont typeface="Arial"/>
              <a:buChar char="•"/>
            </a:pPr>
            <a:endParaRPr lang="en-US" sz="2250" dirty="0">
              <a:cs typeface="Times New Roman"/>
            </a:endParaRPr>
          </a:p>
          <a:p>
            <a:pPr>
              <a:spcBef>
                <a:spcPts val="42"/>
              </a:spcBef>
              <a:buFont typeface="Arial"/>
              <a:buChar char="•"/>
            </a:pPr>
            <a:endParaRPr lang="en-US" sz="3600" dirty="0">
              <a:cs typeface="Times New Roman"/>
            </a:endParaRPr>
          </a:p>
          <a:p>
            <a:pPr lvl="1">
              <a:lnSpc>
                <a:spcPct val="100000"/>
              </a:lnSpc>
              <a:spcBef>
                <a:spcPts val="57"/>
              </a:spcBef>
              <a:buFont typeface="Arial"/>
              <a:buChar char="•"/>
            </a:pPr>
            <a:endParaRPr lang="en-US" sz="2400" dirty="0">
              <a:cs typeface="Times New Roman"/>
            </a:endParaRPr>
          </a:p>
        </p:txBody>
      </p:sp>
    </p:spTree>
    <p:custDataLst>
      <p:tags r:id="rId1"/>
    </p:custDataLst>
    <p:extLst>
      <p:ext uri="{BB962C8B-B14F-4D97-AF65-F5344CB8AC3E}">
        <p14:creationId xmlns:p14="http://schemas.microsoft.com/office/powerpoint/2010/main" val="12959978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838200"/>
            <a:ext cx="8763000" cy="5867400"/>
          </a:xfrm>
          <a:prstGeom prst="rect">
            <a:avLst/>
          </a:prstGeom>
          <a:blipFill>
            <a:blip r:embed="rId3" cstate="print"/>
            <a:stretch>
              <a:fillRect/>
            </a:stretch>
          </a:blipFill>
        </p:spPr>
        <p:txBody>
          <a:bodyPr wrap="square" lIns="0" tIns="0" rIns="0" bIns="0" rtlCol="0"/>
          <a:lstStyle/>
          <a:p>
            <a:endParaRPr dirty="0"/>
          </a:p>
        </p:txBody>
      </p:sp>
      <p:sp>
        <p:nvSpPr>
          <p:cNvPr id="3" name="TextBox 2"/>
          <p:cNvSpPr txBox="1"/>
          <p:nvPr/>
        </p:nvSpPr>
        <p:spPr>
          <a:xfrm>
            <a:off x="869236" y="191869"/>
            <a:ext cx="7481728" cy="646331"/>
          </a:xfrm>
          <a:prstGeom prst="rect">
            <a:avLst/>
          </a:prstGeom>
          <a:noFill/>
        </p:spPr>
        <p:txBody>
          <a:bodyPr wrap="none" rtlCol="0">
            <a:spAutoFit/>
          </a:bodyPr>
          <a:lstStyle/>
          <a:p>
            <a:r>
              <a:rPr lang="en-US" sz="3600" dirty="0" smtClean="0"/>
              <a:t>The Era of Mergers and Acquisitions</a:t>
            </a:r>
            <a:endParaRPr lang="en-US" sz="3600" dirty="0"/>
          </a:p>
        </p:txBody>
      </p:sp>
    </p:spTree>
    <p:extLst>
      <p:ext uri="{BB962C8B-B14F-4D97-AF65-F5344CB8AC3E}">
        <p14:creationId xmlns:p14="http://schemas.microsoft.com/office/powerpoint/2010/main" val="5749591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315200" cy="1676400"/>
          </a:xfrm>
        </p:spPr>
        <p:txBody>
          <a:bodyPr/>
          <a:lstStyle/>
          <a:p>
            <a:r>
              <a:rPr lang="en-US" sz="3600" u="sng" dirty="0" smtClean="0">
                <a:cs typeface="Arial"/>
              </a:rPr>
              <a:t>The Rise of the Generic Drug Industry</a:t>
            </a:r>
            <a:br>
              <a:rPr lang="en-US" sz="3600" u="sng" dirty="0" smtClean="0">
                <a:cs typeface="Arial"/>
              </a:rPr>
            </a:br>
            <a:r>
              <a:rPr lang="en-US" sz="3600" dirty="0" smtClean="0">
                <a:cs typeface="Arial"/>
              </a:rPr>
              <a:t>Drug </a:t>
            </a:r>
            <a:r>
              <a:rPr lang="en-US" sz="3600" dirty="0">
                <a:cs typeface="Arial"/>
              </a:rPr>
              <a:t>Price Competition </a:t>
            </a:r>
            <a:r>
              <a:rPr lang="en-US" sz="3600" dirty="0" smtClean="0">
                <a:cs typeface="Arial"/>
              </a:rPr>
              <a:t>Act of 1984</a:t>
            </a:r>
            <a:r>
              <a:rPr lang="en-US" dirty="0">
                <a:cs typeface="Arial"/>
              </a:rPr>
              <a:t/>
            </a:r>
            <a:br>
              <a:rPr lang="en-US" dirty="0">
                <a:cs typeface="Arial"/>
              </a:rPr>
            </a:br>
            <a:r>
              <a:rPr lang="en-US" sz="3200" dirty="0" smtClean="0"/>
              <a:t>AKA Hatch-Waxman Act</a:t>
            </a:r>
            <a:endParaRPr lang="en-US" sz="3200" dirty="0"/>
          </a:p>
        </p:txBody>
      </p:sp>
      <p:sp>
        <p:nvSpPr>
          <p:cNvPr id="3" name="Content Placeholder 2"/>
          <p:cNvSpPr>
            <a:spLocks noGrp="1"/>
          </p:cNvSpPr>
          <p:nvPr>
            <p:ph idx="1"/>
          </p:nvPr>
        </p:nvSpPr>
        <p:spPr>
          <a:xfrm>
            <a:off x="1981200" y="1905000"/>
            <a:ext cx="6858000" cy="4114800"/>
          </a:xfrm>
        </p:spPr>
        <p:txBody>
          <a:bodyPr/>
          <a:lstStyle/>
          <a:p>
            <a:pPr lvl="1"/>
            <a:r>
              <a:rPr lang="en-US" dirty="0" smtClean="0">
                <a:cs typeface="Arial"/>
              </a:rPr>
              <a:t>Amended the Federal Food, Drug and Cosmetic Act (FDCA) and the Patent Act</a:t>
            </a:r>
          </a:p>
          <a:p>
            <a:pPr lvl="1"/>
            <a:r>
              <a:rPr lang="en-US" dirty="0" smtClean="0">
                <a:cs typeface="Arial"/>
              </a:rPr>
              <a:t>Established an abbreviated new drug application (ANDA) process requiring only bioequivalence studies</a:t>
            </a:r>
          </a:p>
          <a:p>
            <a:pPr lvl="2"/>
            <a:r>
              <a:rPr lang="en-US" dirty="0" smtClean="0">
                <a:cs typeface="Arial"/>
              </a:rPr>
              <a:t>Provided for filing of generic drug applications 60 days later</a:t>
            </a:r>
          </a:p>
          <a:p>
            <a:pPr lvl="1">
              <a:lnSpc>
                <a:spcPct val="100000"/>
              </a:lnSpc>
              <a:spcBef>
                <a:spcPts val="42"/>
              </a:spcBef>
              <a:buFont typeface="Arial"/>
              <a:buChar char="•"/>
            </a:pPr>
            <a:endParaRPr lang="en-US" sz="2050" dirty="0">
              <a:cs typeface="Times New Roman"/>
            </a:endParaRPr>
          </a:p>
          <a:p>
            <a:endParaRPr lang="en-US" dirty="0"/>
          </a:p>
        </p:txBody>
      </p:sp>
    </p:spTree>
    <p:extLst>
      <p:ext uri="{BB962C8B-B14F-4D97-AF65-F5344CB8AC3E}">
        <p14:creationId xmlns:p14="http://schemas.microsoft.com/office/powerpoint/2010/main" val="6245881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315200" cy="1143000"/>
          </a:xfrm>
        </p:spPr>
        <p:txBody>
          <a:bodyPr/>
          <a:lstStyle/>
          <a:p>
            <a:r>
              <a:rPr lang="en-US" sz="3600" dirty="0" smtClean="0">
                <a:cs typeface="Arial"/>
              </a:rPr>
              <a:t>Drug </a:t>
            </a:r>
            <a:r>
              <a:rPr lang="en-US" sz="3600" dirty="0">
                <a:cs typeface="Arial"/>
              </a:rPr>
              <a:t>Price Competition </a:t>
            </a:r>
            <a:r>
              <a:rPr lang="en-US" sz="3600" dirty="0" smtClean="0">
                <a:cs typeface="Arial"/>
              </a:rPr>
              <a:t>Act of 1984</a:t>
            </a:r>
            <a:r>
              <a:rPr lang="en-US" dirty="0">
                <a:cs typeface="Arial"/>
              </a:rPr>
              <a:t/>
            </a:r>
            <a:br>
              <a:rPr lang="en-US" dirty="0">
                <a:cs typeface="Arial"/>
              </a:rPr>
            </a:br>
            <a:r>
              <a:rPr lang="en-US" sz="3200" dirty="0" smtClean="0"/>
              <a:t>AKA Hatch-Waxman Act</a:t>
            </a:r>
            <a:endParaRPr lang="en-US" sz="3200" dirty="0"/>
          </a:p>
        </p:txBody>
      </p:sp>
      <p:sp>
        <p:nvSpPr>
          <p:cNvPr id="3" name="Content Placeholder 2"/>
          <p:cNvSpPr>
            <a:spLocks noGrp="1"/>
          </p:cNvSpPr>
          <p:nvPr>
            <p:ph idx="1"/>
          </p:nvPr>
        </p:nvSpPr>
        <p:spPr>
          <a:xfrm>
            <a:off x="1981200" y="1905000"/>
            <a:ext cx="6858000" cy="4114800"/>
          </a:xfrm>
        </p:spPr>
        <p:txBody>
          <a:bodyPr/>
          <a:lstStyle/>
          <a:p>
            <a:pPr lvl="1"/>
            <a:r>
              <a:rPr lang="en-US" dirty="0" smtClean="0">
                <a:cs typeface="Arial"/>
              </a:rPr>
              <a:t>Created modern US generic drug industry</a:t>
            </a:r>
          </a:p>
          <a:p>
            <a:pPr lvl="2"/>
            <a:r>
              <a:rPr lang="en-US" dirty="0" smtClean="0">
                <a:cs typeface="Arial"/>
              </a:rPr>
              <a:t>Generic drugs now account for a major portion of the pre</a:t>
            </a:r>
            <a:r>
              <a:rPr lang="en-US" spc="5" dirty="0" smtClean="0">
                <a:cs typeface="Arial"/>
              </a:rPr>
              <a:t>s</a:t>
            </a:r>
            <a:r>
              <a:rPr lang="en-US" dirty="0" smtClean="0">
                <a:cs typeface="Arial"/>
              </a:rPr>
              <a:t>c</a:t>
            </a:r>
            <a:r>
              <a:rPr lang="en-US" spc="5" dirty="0" smtClean="0">
                <a:cs typeface="Arial"/>
              </a:rPr>
              <a:t>r</a:t>
            </a:r>
            <a:r>
              <a:rPr lang="en-US" dirty="0" smtClean="0">
                <a:cs typeface="Arial"/>
              </a:rPr>
              <a:t>iptions</a:t>
            </a:r>
            <a:r>
              <a:rPr lang="en-US" spc="-50" dirty="0" smtClean="0">
                <a:cs typeface="Arial"/>
              </a:rPr>
              <a:t> </a:t>
            </a:r>
            <a:r>
              <a:rPr lang="en-US" dirty="0">
                <a:cs typeface="Arial"/>
              </a:rPr>
              <a:t>in </a:t>
            </a:r>
            <a:r>
              <a:rPr lang="en-US" spc="-10" dirty="0">
                <a:cs typeface="Arial"/>
              </a:rPr>
              <a:t>t</a:t>
            </a:r>
            <a:r>
              <a:rPr lang="en-US" dirty="0">
                <a:cs typeface="Arial"/>
              </a:rPr>
              <a:t>he</a:t>
            </a:r>
            <a:r>
              <a:rPr lang="en-US" spc="-15" dirty="0">
                <a:cs typeface="Arial"/>
              </a:rPr>
              <a:t> </a:t>
            </a:r>
            <a:r>
              <a:rPr lang="en-US" dirty="0" smtClean="0">
                <a:cs typeface="Arial"/>
              </a:rPr>
              <a:t>US</a:t>
            </a:r>
          </a:p>
          <a:p>
            <a:pPr lvl="2"/>
            <a:r>
              <a:rPr lang="en-US" dirty="0" smtClean="0">
                <a:cs typeface="Arial"/>
              </a:rPr>
              <a:t>Worldwide sales of generic drugs is &gt; $80 billion</a:t>
            </a:r>
            <a:endParaRPr lang="en-US" dirty="0">
              <a:cs typeface="Arial"/>
            </a:endParaRPr>
          </a:p>
          <a:p>
            <a:pPr lvl="1">
              <a:lnSpc>
                <a:spcPct val="100000"/>
              </a:lnSpc>
              <a:spcBef>
                <a:spcPts val="42"/>
              </a:spcBef>
              <a:buFont typeface="Arial"/>
              <a:buChar char="•"/>
            </a:pPr>
            <a:endParaRPr lang="en-US" sz="2050" dirty="0">
              <a:cs typeface="Times New Roman"/>
            </a:endParaRPr>
          </a:p>
          <a:p>
            <a:endParaRPr lang="en-US" dirty="0"/>
          </a:p>
        </p:txBody>
      </p:sp>
    </p:spTree>
    <p:extLst>
      <p:ext uri="{BB962C8B-B14F-4D97-AF65-F5344CB8AC3E}">
        <p14:creationId xmlns:p14="http://schemas.microsoft.com/office/powerpoint/2010/main" val="3515075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r>
              <a:rPr lang="en-US" u="sng" dirty="0" smtClean="0"/>
              <a:t>The Era of Biologics</a:t>
            </a:r>
            <a:br>
              <a:rPr lang="en-US" u="sng" dirty="0" smtClean="0"/>
            </a:br>
            <a:r>
              <a:rPr lang="en-US" dirty="0" smtClean="0"/>
              <a:t>Biotech Industry</a:t>
            </a:r>
            <a:endParaRPr lang="en-US" dirty="0"/>
          </a:p>
        </p:txBody>
      </p:sp>
      <p:sp>
        <p:nvSpPr>
          <p:cNvPr id="3" name="Content Placeholder 2"/>
          <p:cNvSpPr>
            <a:spLocks noGrp="1"/>
          </p:cNvSpPr>
          <p:nvPr>
            <p:ph idx="1"/>
          </p:nvPr>
        </p:nvSpPr>
        <p:spPr>
          <a:xfrm>
            <a:off x="1905000" y="1905000"/>
            <a:ext cx="6934200" cy="4114800"/>
          </a:xfrm>
        </p:spPr>
        <p:txBody>
          <a:bodyPr/>
          <a:lstStyle/>
          <a:p>
            <a:pPr marL="299085" marR="5080" indent="-286385">
              <a:buClr>
                <a:srgbClr val="FF0000"/>
              </a:buClr>
              <a:buFont typeface="Arial"/>
              <a:buChar char="•"/>
              <a:tabLst>
                <a:tab pos="299720" algn="l"/>
              </a:tabLst>
            </a:pPr>
            <a:r>
              <a:rPr lang="en-US" dirty="0">
                <a:cs typeface="Arial"/>
              </a:rPr>
              <a:t>Many</a:t>
            </a:r>
            <a:r>
              <a:rPr lang="en-US" spc="-20" dirty="0">
                <a:cs typeface="Arial"/>
              </a:rPr>
              <a:t> </a:t>
            </a:r>
            <a:r>
              <a:rPr lang="en-US" dirty="0">
                <a:cs typeface="Arial"/>
              </a:rPr>
              <a:t>biotech</a:t>
            </a:r>
            <a:r>
              <a:rPr lang="en-US" spc="-25" dirty="0">
                <a:cs typeface="Arial"/>
              </a:rPr>
              <a:t> </a:t>
            </a:r>
            <a:r>
              <a:rPr lang="en-US" dirty="0">
                <a:cs typeface="Arial"/>
              </a:rPr>
              <a:t>c</a:t>
            </a:r>
            <a:r>
              <a:rPr lang="en-US" spc="5" dirty="0">
                <a:cs typeface="Arial"/>
              </a:rPr>
              <a:t>o</a:t>
            </a:r>
            <a:r>
              <a:rPr lang="en-US" dirty="0">
                <a:cs typeface="Arial"/>
              </a:rPr>
              <a:t>mpanies</a:t>
            </a:r>
            <a:r>
              <a:rPr lang="en-US" spc="-25" dirty="0">
                <a:cs typeface="Arial"/>
              </a:rPr>
              <a:t> </a:t>
            </a:r>
            <a:r>
              <a:rPr lang="en-US" dirty="0">
                <a:cs typeface="Arial"/>
              </a:rPr>
              <a:t>were</a:t>
            </a:r>
            <a:r>
              <a:rPr lang="en-US" spc="-25" dirty="0">
                <a:cs typeface="Arial"/>
              </a:rPr>
              <a:t> </a:t>
            </a:r>
            <a:r>
              <a:rPr lang="en-US" dirty="0">
                <a:cs typeface="Arial"/>
              </a:rPr>
              <a:t>founded</a:t>
            </a:r>
            <a:r>
              <a:rPr lang="en-US" spc="-25" dirty="0">
                <a:cs typeface="Arial"/>
              </a:rPr>
              <a:t> </a:t>
            </a:r>
            <a:r>
              <a:rPr lang="en-US" dirty="0">
                <a:cs typeface="Arial"/>
              </a:rPr>
              <a:t>in la</a:t>
            </a:r>
            <a:r>
              <a:rPr lang="en-US" spc="-10" dirty="0">
                <a:cs typeface="Arial"/>
              </a:rPr>
              <a:t>t</a:t>
            </a:r>
            <a:r>
              <a:rPr lang="en-US" dirty="0">
                <a:cs typeface="Arial"/>
              </a:rPr>
              <a:t>e</a:t>
            </a:r>
            <a:r>
              <a:rPr lang="en-US" spc="-15" dirty="0">
                <a:cs typeface="Arial"/>
              </a:rPr>
              <a:t> </a:t>
            </a:r>
            <a:r>
              <a:rPr lang="en-US" dirty="0">
                <a:cs typeface="Arial"/>
              </a:rPr>
              <a:t>2</a:t>
            </a:r>
            <a:r>
              <a:rPr lang="en-US" spc="20" dirty="0">
                <a:cs typeface="Arial"/>
              </a:rPr>
              <a:t>0</a:t>
            </a:r>
            <a:r>
              <a:rPr lang="en-US" spc="15" baseline="25641" dirty="0">
                <a:cs typeface="Arial"/>
              </a:rPr>
              <a:t>th</a:t>
            </a:r>
            <a:r>
              <a:rPr lang="en-US" baseline="25641" dirty="0">
                <a:cs typeface="Arial"/>
              </a:rPr>
              <a:t> </a:t>
            </a:r>
            <a:r>
              <a:rPr lang="en-US" spc="-270" baseline="25641" dirty="0">
                <a:cs typeface="Arial"/>
              </a:rPr>
              <a:t> </a:t>
            </a:r>
            <a:r>
              <a:rPr lang="en-US" dirty="0">
                <a:cs typeface="Arial"/>
              </a:rPr>
              <a:t>Century</a:t>
            </a:r>
            <a:r>
              <a:rPr lang="en-US" spc="-20" dirty="0">
                <a:cs typeface="Arial"/>
              </a:rPr>
              <a:t> </a:t>
            </a:r>
            <a:r>
              <a:rPr lang="en-US" dirty="0">
                <a:cs typeface="Arial"/>
              </a:rPr>
              <a:t>that</a:t>
            </a:r>
            <a:r>
              <a:rPr lang="en-US" spc="-35" dirty="0">
                <a:cs typeface="Arial"/>
              </a:rPr>
              <a:t> </a:t>
            </a:r>
            <a:r>
              <a:rPr lang="en-US" dirty="0">
                <a:cs typeface="Arial"/>
              </a:rPr>
              <a:t>focu</a:t>
            </a:r>
            <a:r>
              <a:rPr lang="en-US" spc="5" dirty="0">
                <a:cs typeface="Arial"/>
              </a:rPr>
              <a:t>s</a:t>
            </a:r>
            <a:r>
              <a:rPr lang="en-US" dirty="0">
                <a:cs typeface="Arial"/>
              </a:rPr>
              <a:t>ed</a:t>
            </a:r>
            <a:r>
              <a:rPr lang="en-US" spc="-25" dirty="0">
                <a:cs typeface="Arial"/>
              </a:rPr>
              <a:t> </a:t>
            </a:r>
            <a:r>
              <a:rPr lang="en-US" dirty="0">
                <a:cs typeface="Arial"/>
              </a:rPr>
              <a:t>on development</a:t>
            </a:r>
            <a:r>
              <a:rPr lang="en-US" spc="-30" dirty="0">
                <a:cs typeface="Arial"/>
              </a:rPr>
              <a:t> </a:t>
            </a:r>
            <a:r>
              <a:rPr lang="en-US" dirty="0">
                <a:cs typeface="Arial"/>
              </a:rPr>
              <a:t>of</a:t>
            </a:r>
            <a:r>
              <a:rPr lang="en-US" spc="-20" dirty="0">
                <a:cs typeface="Arial"/>
              </a:rPr>
              <a:t> </a:t>
            </a:r>
            <a:r>
              <a:rPr lang="en-US" dirty="0">
                <a:cs typeface="Arial"/>
              </a:rPr>
              <a:t>biotec</a:t>
            </a:r>
            <a:r>
              <a:rPr lang="en-US" spc="5" dirty="0">
                <a:cs typeface="Arial"/>
              </a:rPr>
              <a:t>h</a:t>
            </a:r>
            <a:r>
              <a:rPr lang="en-US" dirty="0">
                <a:cs typeface="Arial"/>
              </a:rPr>
              <a:t>nology</a:t>
            </a:r>
            <a:r>
              <a:rPr lang="en-US" spc="-35" dirty="0">
                <a:cs typeface="Arial"/>
              </a:rPr>
              <a:t> </a:t>
            </a:r>
            <a:r>
              <a:rPr lang="en-US" dirty="0">
                <a:cs typeface="Arial"/>
              </a:rPr>
              <a:t>ba</a:t>
            </a:r>
            <a:r>
              <a:rPr lang="en-US" spc="5" dirty="0">
                <a:cs typeface="Arial"/>
              </a:rPr>
              <a:t>s</a:t>
            </a:r>
            <a:r>
              <a:rPr lang="en-US" dirty="0">
                <a:cs typeface="Arial"/>
              </a:rPr>
              <a:t>ed</a:t>
            </a:r>
            <a:r>
              <a:rPr lang="en-US" spc="-25" dirty="0">
                <a:cs typeface="Arial"/>
              </a:rPr>
              <a:t> </a:t>
            </a:r>
            <a:r>
              <a:rPr lang="en-US" dirty="0" smtClean="0">
                <a:cs typeface="Arial"/>
              </a:rPr>
              <a:t>medi</a:t>
            </a:r>
            <a:r>
              <a:rPr lang="en-US" spc="5" dirty="0" smtClean="0">
                <a:cs typeface="Arial"/>
              </a:rPr>
              <a:t>c</a:t>
            </a:r>
            <a:r>
              <a:rPr lang="en-US" dirty="0" smtClean="0">
                <a:cs typeface="Arial"/>
              </a:rPr>
              <a:t>ine</a:t>
            </a:r>
          </a:p>
          <a:p>
            <a:pPr marL="699135" marR="5080" lvl="1" indent="-286385">
              <a:buClr>
                <a:srgbClr val="FF0000"/>
              </a:buClr>
              <a:buFont typeface="Arial"/>
              <a:buChar char="•"/>
              <a:tabLst>
                <a:tab pos="299720" algn="l"/>
              </a:tabLst>
            </a:pPr>
            <a:r>
              <a:rPr lang="en-US" dirty="0" smtClean="0">
                <a:cs typeface="Arial"/>
              </a:rPr>
              <a:t>1976:  Genentech</a:t>
            </a:r>
          </a:p>
          <a:p>
            <a:pPr marL="699135" marR="5080" lvl="1" indent="-286385">
              <a:buClr>
                <a:srgbClr val="FF0000"/>
              </a:buClr>
              <a:buFont typeface="Arial"/>
              <a:buChar char="•"/>
              <a:tabLst>
                <a:tab pos="299720" algn="l"/>
              </a:tabLst>
            </a:pPr>
            <a:r>
              <a:rPr lang="en-US" dirty="0" smtClean="0">
                <a:cs typeface="Arial"/>
              </a:rPr>
              <a:t>1978:  Biogen</a:t>
            </a:r>
          </a:p>
          <a:p>
            <a:pPr marL="699135" marR="5080" lvl="1" indent="-286385">
              <a:buClr>
                <a:srgbClr val="FF0000"/>
              </a:buClr>
              <a:buFont typeface="Arial"/>
              <a:buChar char="•"/>
              <a:tabLst>
                <a:tab pos="299720" algn="l"/>
              </a:tabLst>
            </a:pPr>
            <a:r>
              <a:rPr lang="en-US" dirty="0" smtClean="0">
                <a:cs typeface="Arial"/>
              </a:rPr>
              <a:t>1980:  Amgen</a:t>
            </a:r>
          </a:p>
          <a:p>
            <a:pPr marL="699135" marR="5080" lvl="1" indent="-286385">
              <a:buClr>
                <a:srgbClr val="FF0000"/>
              </a:buClr>
              <a:buFont typeface="Arial"/>
              <a:buChar char="•"/>
              <a:tabLst>
                <a:tab pos="299720" algn="l"/>
              </a:tabLst>
            </a:pPr>
            <a:r>
              <a:rPr lang="en-US" dirty="0" smtClean="0">
                <a:cs typeface="Arial"/>
              </a:rPr>
              <a:t>1981:  Immunex</a:t>
            </a:r>
            <a:endParaRPr lang="en-US" dirty="0">
              <a:cs typeface="Arial"/>
            </a:endParaRPr>
          </a:p>
          <a:p>
            <a:endParaRPr lang="en-US" dirty="0"/>
          </a:p>
        </p:txBody>
      </p:sp>
    </p:spTree>
    <p:extLst>
      <p:ext uri="{BB962C8B-B14F-4D97-AF65-F5344CB8AC3E}">
        <p14:creationId xmlns:p14="http://schemas.microsoft.com/office/powerpoint/2010/main" val="2351888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 name="TPPRESENTATIONGUID" val="b3cda88e-adf9-4c68-922a-9a4c5db2eb45"/>
  <p:tag name="TPVERSION" val="6"/>
  <p:tag name="TPFULLVERSION" val="7.5.8.4"/>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01069053">
  <a:themeElements>
    <a:clrScheme name="01069053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fontScheme name="0106905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1069053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01069053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01069053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01069053</Template>
  <TotalTime>14572</TotalTime>
  <Words>4607</Words>
  <Application>Microsoft Office PowerPoint</Application>
  <PresentationFormat>On-screen Show (4:3)</PresentationFormat>
  <Paragraphs>746</Paragraphs>
  <Slides>102</Slides>
  <Notes>102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102</vt:i4>
      </vt:variant>
    </vt:vector>
  </HeadingPairs>
  <TitlesOfParts>
    <vt:vector size="111" baseType="lpstr">
      <vt:lpstr>Arial</vt:lpstr>
      <vt:lpstr>Calibri</vt:lpstr>
      <vt:lpstr>Calibri Light</vt:lpstr>
      <vt:lpstr>Copperplate Gothic Bold</vt:lpstr>
      <vt:lpstr>Georgia</vt:lpstr>
      <vt:lpstr>Times New Roman</vt:lpstr>
      <vt:lpstr>Wingdings</vt:lpstr>
      <vt:lpstr>01069053</vt:lpstr>
      <vt:lpstr>Office Theme</vt:lpstr>
      <vt:lpstr>PowerPoint Presentation</vt:lpstr>
      <vt:lpstr>Italy</vt:lpstr>
      <vt:lpstr>17th and 18th Century</vt:lpstr>
      <vt:lpstr>17th and 18th Century</vt:lpstr>
      <vt:lpstr>17th and 18th Century</vt:lpstr>
      <vt:lpstr>17th and 18th Century</vt:lpstr>
      <vt:lpstr>17th and 18th Century</vt:lpstr>
      <vt:lpstr>Revolutionary War Era</vt:lpstr>
      <vt:lpstr>Andrew Craigie</vt:lpstr>
      <vt:lpstr>Andrew Craigie</vt:lpstr>
      <vt:lpstr>PowerPoint Presentation</vt:lpstr>
      <vt:lpstr>Revolutionary War Era</vt:lpstr>
      <vt:lpstr>Methods of Treatment and Drugs Used During the Revolution</vt:lpstr>
      <vt:lpstr>Drugs in the Medicine Chests</vt:lpstr>
      <vt:lpstr>Medicine Chest early 1800’s</vt:lpstr>
      <vt:lpstr>Where did the drugs come from?</vt:lpstr>
      <vt:lpstr>Where did the drugs come from?</vt:lpstr>
      <vt:lpstr>Where did the drugs come from?</vt:lpstr>
      <vt:lpstr>Christopher Marshall and the Marshall Apothecary</vt:lpstr>
      <vt:lpstr>Christopher Marshall and the Marshall Apothecary</vt:lpstr>
      <vt:lpstr>Christopher Marshall and the Marshall Apothecary</vt:lpstr>
      <vt:lpstr>Marshall Apothecary 1729-1825 Christopher Marshall with sons, Christopher Jr. and Charles</vt:lpstr>
      <vt:lpstr>Revolutionary War Era</vt:lpstr>
      <vt:lpstr>Revolutionary War Era</vt:lpstr>
      <vt:lpstr>PowerPoint Presentation</vt:lpstr>
      <vt:lpstr>Revolutionary War Era</vt:lpstr>
      <vt:lpstr>Revolutionary War Era</vt:lpstr>
      <vt:lpstr>Benedict Arnold</vt:lpstr>
      <vt:lpstr>Benedict Arnold</vt:lpstr>
      <vt:lpstr>19th Century</vt:lpstr>
      <vt:lpstr>19th Century</vt:lpstr>
      <vt:lpstr>19th Century</vt:lpstr>
      <vt:lpstr>19th Century</vt:lpstr>
      <vt:lpstr>19th Century</vt:lpstr>
      <vt:lpstr>PowerPoint Presentation</vt:lpstr>
      <vt:lpstr>19th Century</vt:lpstr>
      <vt:lpstr>19th Century</vt:lpstr>
      <vt:lpstr>19th Century</vt:lpstr>
      <vt:lpstr>19th Century</vt:lpstr>
      <vt:lpstr>Philadelphia:  Birthplace of American Pharmaceutical Industry</vt:lpstr>
      <vt:lpstr>Philadelphia:  Birthplace of American Pharmaceutical Industry</vt:lpstr>
      <vt:lpstr>Philadelphia:  Birthplace of American Pharmaceutical Industry</vt:lpstr>
      <vt:lpstr>Expansion of US Pharmaceutical Industry in the 19th Century</vt:lpstr>
      <vt:lpstr>Expansion of US Pharmaceutical Industry in the 19th Century</vt:lpstr>
      <vt:lpstr>The Role of War on the Pharmaceutical Industry</vt:lpstr>
      <vt:lpstr>Expansion of US Pharmaceutical Industry in the 19th Century</vt:lpstr>
      <vt:lpstr>The Age of Quackery Compounded products you won’t see prescribed today</vt:lpstr>
      <vt:lpstr>The Age of Quackery Compounded products you won’t see prescribed today</vt:lpstr>
      <vt:lpstr>Age of Quackery Patent Medicines</vt:lpstr>
      <vt:lpstr>Age of Quackery Patent Medicines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Civilian Pharmacy during the Civil War Period</vt:lpstr>
      <vt:lpstr>Civilian Pharmacy during the Civil War Period</vt:lpstr>
      <vt:lpstr>Military Pharmacy during the Civil War Period </vt:lpstr>
      <vt:lpstr>Military Pharmacy during the Civil War Period</vt:lpstr>
      <vt:lpstr>Military Pharmacy during the Civil War Period</vt:lpstr>
      <vt:lpstr>Military Pharmacy during the Civil War Period</vt:lpstr>
      <vt:lpstr>Military Pharmacy during the Civil War Period</vt:lpstr>
      <vt:lpstr>Battlefield Drugstore</vt:lpstr>
      <vt:lpstr>Need for Standards</vt:lpstr>
      <vt:lpstr>Charles Rice</vt:lpstr>
      <vt:lpstr>United States Pharmacopeia</vt:lpstr>
      <vt:lpstr>United States Pharmacopeia</vt:lpstr>
      <vt:lpstr>PowerPoint Presentation</vt:lpstr>
      <vt:lpstr>PowerPoint Presentation</vt:lpstr>
      <vt:lpstr>PowerPoint Presentation</vt:lpstr>
      <vt:lpstr>PowerPoint Presentation</vt:lpstr>
      <vt:lpstr>PowerPoint Presentation</vt:lpstr>
      <vt:lpstr>Edward Robinson Squibb</vt:lpstr>
      <vt:lpstr>Edward Robinson Squibb</vt:lpstr>
      <vt:lpstr>Edward Robinson Squibb</vt:lpstr>
      <vt:lpstr>Charles Rice</vt:lpstr>
      <vt:lpstr>United States Pharmacopeia</vt:lpstr>
      <vt:lpstr>National Formulary</vt:lpstr>
      <vt:lpstr>The Era of Biologicals</vt:lpstr>
      <vt:lpstr>The Era of Biologicals</vt:lpstr>
      <vt:lpstr>The Era of Biologicals</vt:lpstr>
      <vt:lpstr>The Era of Biologicals</vt:lpstr>
      <vt:lpstr>War Changes Everything</vt:lpstr>
      <vt:lpstr>War Changes Everything</vt:lpstr>
      <vt:lpstr>War Changes Everything</vt:lpstr>
      <vt:lpstr>The Era of Insulin and Penicillin</vt:lpstr>
      <vt:lpstr>The Era of Insulin and Penicillin</vt:lpstr>
      <vt:lpstr>The Rise of the Pharmaceutical Industry Post-WWII</vt:lpstr>
      <vt:lpstr>The Rise of the Pharmaceutical Industry Post-WWII</vt:lpstr>
      <vt:lpstr>The Era of Block Buster Drugs</vt:lpstr>
      <vt:lpstr>The Era of Block Buster Drugs</vt:lpstr>
      <vt:lpstr>Lipitor®: the best selling drug in the history of pharmaceuticals</vt:lpstr>
      <vt:lpstr>PowerPoint Presentation</vt:lpstr>
      <vt:lpstr>The Rise of the Generic Drug Industry Drug Price Competition Act of 1984 AKA Hatch-Waxman Act</vt:lpstr>
      <vt:lpstr>Drug Price Competition Act of 1984 AKA Hatch-Waxman Act</vt:lpstr>
      <vt:lpstr>The Era of Biologics Biotech Industry</vt:lpstr>
      <vt:lpstr>PowerPoint Presentation</vt:lpstr>
      <vt:lpstr>PowerPoint Presentation</vt:lpstr>
      <vt:lpstr>PowerPoint Presentation</vt:lpstr>
    </vt:vector>
  </TitlesOfParts>
  <Company>MWU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knagel</dc:creator>
  <cp:lastModifiedBy>David Baker</cp:lastModifiedBy>
  <cp:revision>260</cp:revision>
  <cp:lastPrinted>2018-05-24T20:08:15Z</cp:lastPrinted>
  <dcterms:created xsi:type="dcterms:W3CDTF">2008-08-19T18:07:41Z</dcterms:created>
  <dcterms:modified xsi:type="dcterms:W3CDTF">2018-11-26T23:15:45Z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TC010690531033</vt:lpwstr>
  </property>
</Properties>
</file>